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71" r:id="rId2"/>
    <p:sldId id="273" r:id="rId3"/>
    <p:sldId id="312" r:id="rId4"/>
    <p:sldId id="274" r:id="rId5"/>
    <p:sldId id="275" r:id="rId6"/>
    <p:sldId id="278" r:id="rId7"/>
    <p:sldId id="291" r:id="rId8"/>
    <p:sldId id="292" r:id="rId9"/>
    <p:sldId id="280" r:id="rId10"/>
    <p:sldId id="281" r:id="rId11"/>
    <p:sldId id="279" r:id="rId12"/>
    <p:sldId id="313" r:id="rId13"/>
    <p:sldId id="282" r:id="rId14"/>
    <p:sldId id="314" r:id="rId15"/>
    <p:sldId id="297" r:id="rId16"/>
    <p:sldId id="298" r:id="rId17"/>
    <p:sldId id="283" r:id="rId18"/>
    <p:sldId id="293" r:id="rId19"/>
    <p:sldId id="285" r:id="rId20"/>
    <p:sldId id="299" r:id="rId21"/>
    <p:sldId id="294" r:id="rId22"/>
    <p:sldId id="300" r:id="rId23"/>
    <p:sldId id="316" r:id="rId24"/>
    <p:sldId id="301" r:id="rId25"/>
    <p:sldId id="287" r:id="rId26"/>
    <p:sldId id="303" r:id="rId27"/>
    <p:sldId id="304" r:id="rId28"/>
    <p:sldId id="320" r:id="rId29"/>
    <p:sldId id="307" r:id="rId30"/>
    <p:sldId id="289" r:id="rId31"/>
    <p:sldId id="308" r:id="rId32"/>
    <p:sldId id="317" r:id="rId33"/>
    <p:sldId id="290" r:id="rId34"/>
    <p:sldId id="309" r:id="rId35"/>
    <p:sldId id="310" r:id="rId36"/>
    <p:sldId id="311" r:id="rId37"/>
    <p:sldId id="276" r:id="rId38"/>
    <p:sldId id="318" r:id="rId39"/>
    <p:sldId id="277" r:id="rId40"/>
    <p:sldId id="319" r:id="rId4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7" autoAdjust="0"/>
    <p:restoredTop sz="83887" autoAdjust="0"/>
  </p:normalViewPr>
  <p:slideViewPr>
    <p:cSldViewPr>
      <p:cViewPr>
        <p:scale>
          <a:sx n="50" d="100"/>
          <a:sy n="50" d="100"/>
        </p:scale>
        <p:origin x="-1902" y="-13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2EF81A5F-FDA5-4FA4-AA13-892B1B64C8EC}" type="datetimeFigureOut">
              <a:rPr lang="en-US" smtClean="0"/>
              <a:t>11/21/2011</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CE22054B-FA59-4E62-95FA-610F462F13B2}" type="slidenum">
              <a:rPr lang="en-US" smtClean="0"/>
              <a:t>‹#›</a:t>
            </a:fld>
            <a:endParaRPr lang="en-US"/>
          </a:p>
        </p:txBody>
      </p:sp>
    </p:spTree>
    <p:extLst>
      <p:ext uri="{BB962C8B-B14F-4D97-AF65-F5344CB8AC3E}">
        <p14:creationId xmlns:p14="http://schemas.microsoft.com/office/powerpoint/2010/main" val="361585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hmg.oxfordjournals.org/content/20/8/1536/F4.expansion.html#F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hmg.oxfordjournals.org/cgi/content/full/ddr031/DC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hmg.oxfordjournals.org/cgi/content/full/ddr031/DC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mg.oxfordjournals.org/cgi/content/full/ddr031/DC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5</a:t>
            </a:fld>
            <a:endParaRPr lang="en-US"/>
          </a:p>
        </p:txBody>
      </p:sp>
    </p:spTree>
    <p:extLst>
      <p:ext uri="{BB962C8B-B14F-4D97-AF65-F5344CB8AC3E}">
        <p14:creationId xmlns:p14="http://schemas.microsoft.com/office/powerpoint/2010/main" val="1281365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3.</a:t>
            </a:r>
            <a:r>
              <a:rPr lang="en-US" dirty="0"/>
              <a:t>Expression of </a:t>
            </a:r>
            <a:r>
              <a:rPr lang="en-US" i="1" dirty="0"/>
              <a:t>Grhl2</a:t>
            </a:r>
            <a:r>
              <a:rPr lang="en-US" dirty="0"/>
              <a:t> is elevated in </a:t>
            </a:r>
            <a:r>
              <a:rPr lang="en-US" i="1" dirty="0" err="1"/>
              <a:t>Axd</a:t>
            </a:r>
            <a:r>
              <a:rPr lang="en-US" dirty="0"/>
              <a:t> mutant embryos. (</a:t>
            </a:r>
            <a:r>
              <a:rPr lang="en-US" b="1" dirty="0"/>
              <a:t>A</a:t>
            </a:r>
            <a:r>
              <a:rPr lang="en-US" dirty="0"/>
              <a:t> and </a:t>
            </a:r>
            <a:r>
              <a:rPr lang="en-US" b="1" dirty="0"/>
              <a:t>B</a:t>
            </a:r>
            <a:r>
              <a:rPr lang="en-US" dirty="0"/>
              <a:t>) Expression analysis by </a:t>
            </a:r>
            <a:r>
              <a:rPr lang="en-US" dirty="0" err="1"/>
              <a:t>qRT</a:t>
            </a:r>
            <a:r>
              <a:rPr lang="en-US" dirty="0"/>
              <a:t>–PCR using mRNA extracted from whole embryos (A) </a:t>
            </a:r>
            <a:r>
              <a:rPr lang="en-US" dirty="0" smtClean="0"/>
              <a:t>at </a:t>
            </a:r>
            <a:r>
              <a:rPr lang="en-US" dirty="0"/>
              <a:t>the 30–31 somite stage. There is significant up-regulation of </a:t>
            </a:r>
            <a:r>
              <a:rPr lang="en-US" i="1" dirty="0"/>
              <a:t>Grhl2</a:t>
            </a:r>
            <a:r>
              <a:rPr lang="en-US" dirty="0"/>
              <a:t> expression </a:t>
            </a:r>
            <a:r>
              <a:rPr lang="en-US" dirty="0" err="1"/>
              <a:t>in</a:t>
            </a:r>
            <a:r>
              <a:rPr lang="en-US" i="1" dirty="0" err="1"/>
              <a:t>Axd</a:t>
            </a:r>
            <a:r>
              <a:rPr lang="en-US" i="1" dirty="0"/>
              <a:t>/</a:t>
            </a:r>
            <a:r>
              <a:rPr lang="en-US" i="1" dirty="0" err="1"/>
              <a:t>Axd</a:t>
            </a:r>
            <a:r>
              <a:rPr lang="en-US" dirty="0"/>
              <a:t> embryos compared with wild-type littermates, particularly from the 25 somite stage onwards (A). </a:t>
            </a:r>
          </a:p>
        </p:txBody>
      </p:sp>
      <p:sp>
        <p:nvSpPr>
          <p:cNvPr id="4" name="Slide Number Placeholder 3"/>
          <p:cNvSpPr>
            <a:spLocks noGrp="1"/>
          </p:cNvSpPr>
          <p:nvPr>
            <p:ph type="sldNum" sz="quarter" idx="10"/>
          </p:nvPr>
        </p:nvSpPr>
        <p:spPr/>
        <p:txBody>
          <a:bodyPr/>
          <a:lstStyle/>
          <a:p>
            <a:fld id="{CE22054B-FA59-4E62-95FA-610F462F13B2}" type="slidenum">
              <a:rPr lang="en-US" smtClean="0"/>
              <a:t>17</a:t>
            </a:fld>
            <a:endParaRPr lang="en-US"/>
          </a:p>
        </p:txBody>
      </p:sp>
    </p:spTree>
    <p:extLst>
      <p:ext uri="{BB962C8B-B14F-4D97-AF65-F5344CB8AC3E}">
        <p14:creationId xmlns:p14="http://schemas.microsoft.com/office/powerpoint/2010/main" val="2088511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4458" rtl="0" eaLnBrk="1" fontAlgn="auto" latinLnBrk="0" hangingPunct="1">
              <a:lnSpc>
                <a:spcPct val="100000"/>
              </a:lnSpc>
              <a:spcBef>
                <a:spcPts val="0"/>
              </a:spcBef>
              <a:spcAft>
                <a:spcPts val="0"/>
              </a:spcAft>
              <a:buClrTx/>
              <a:buSzTx/>
              <a:buFontTx/>
              <a:buNone/>
              <a:tabLst/>
              <a:defRPr/>
            </a:pPr>
            <a:r>
              <a:rPr lang="en-US" dirty="0" smtClean="0"/>
              <a:t>Expression analysis by </a:t>
            </a:r>
            <a:r>
              <a:rPr lang="en-US" dirty="0" err="1" smtClean="0"/>
              <a:t>qRT</a:t>
            </a:r>
            <a:r>
              <a:rPr lang="en-US" dirty="0" smtClean="0"/>
              <a:t>–PCR using mRNA extracted from isolated caudal regions (B) at the 30–31 somite stage. There is significant up-regulation of </a:t>
            </a:r>
            <a:r>
              <a:rPr lang="en-US" i="1" dirty="0" smtClean="0"/>
              <a:t>Grhl2</a:t>
            </a:r>
            <a:r>
              <a:rPr lang="en-US" dirty="0" smtClean="0"/>
              <a:t> expression </a:t>
            </a:r>
            <a:r>
              <a:rPr lang="en-US" dirty="0" err="1" smtClean="0"/>
              <a:t>in</a:t>
            </a:r>
            <a:r>
              <a:rPr lang="en-US" i="1" dirty="0" err="1" smtClean="0"/>
              <a:t>Axd</a:t>
            </a:r>
            <a:r>
              <a:rPr lang="en-US" i="1" dirty="0" smtClean="0"/>
              <a:t>/</a:t>
            </a:r>
            <a:r>
              <a:rPr lang="en-US" i="1" dirty="0" err="1" smtClean="0"/>
              <a:t>Axd</a:t>
            </a:r>
            <a:r>
              <a:rPr lang="en-US" dirty="0" smtClean="0"/>
              <a:t> embryos compared with wild-type littermates.</a:t>
            </a:r>
            <a:r>
              <a:rPr lang="en-US" baseline="0" dirty="0" smtClean="0"/>
              <a:t> </a:t>
            </a:r>
            <a:r>
              <a:rPr lang="en-US" dirty="0" smtClean="0"/>
              <a:t>Heterozygous embryos exhibit an intermediate level of </a:t>
            </a:r>
            <a:r>
              <a:rPr lang="en-US" i="1" dirty="0" smtClean="0"/>
              <a:t>Grhl2</a:t>
            </a:r>
            <a:r>
              <a:rPr lang="en-US" dirty="0" smtClean="0"/>
              <a:t> expression in the caudal region (B), whereas no difference in expression was observed for the remaining genes in the </a:t>
            </a:r>
            <a:r>
              <a:rPr lang="en-US" i="1" dirty="0" err="1" smtClean="0"/>
              <a:t>Axd</a:t>
            </a:r>
            <a:r>
              <a:rPr lang="en-US" dirty="0" smtClean="0"/>
              <a:t> critical region. </a:t>
            </a:r>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18</a:t>
            </a:fld>
            <a:endParaRPr lang="en-US"/>
          </a:p>
        </p:txBody>
      </p:sp>
    </p:spTree>
    <p:extLst>
      <p:ext uri="{BB962C8B-B14F-4D97-AF65-F5344CB8AC3E}">
        <p14:creationId xmlns:p14="http://schemas.microsoft.com/office/powerpoint/2010/main" val="1642386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S4. Correlation of PNP length with relative expression of </a:t>
            </a:r>
            <a:r>
              <a:rPr lang="en-US" b="1" i="1" dirty="0"/>
              <a:t>Grhl2 </a:t>
            </a:r>
            <a:r>
              <a:rPr lang="en-US" b="1" dirty="0"/>
              <a:t>in </a:t>
            </a:r>
            <a:r>
              <a:rPr lang="en-US" b="1" i="1" dirty="0" err="1"/>
              <a:t>Axd</a:t>
            </a:r>
            <a:r>
              <a:rPr lang="en-US" b="1" dirty="0"/>
              <a:t> mutant embryos. </a:t>
            </a:r>
            <a:r>
              <a:rPr lang="en-US" dirty="0"/>
              <a:t>PNP length is plotted against relative expression of </a:t>
            </a:r>
            <a:r>
              <a:rPr lang="en-US" i="1" dirty="0"/>
              <a:t>Grhl2</a:t>
            </a:r>
            <a:r>
              <a:rPr lang="en-US" dirty="0"/>
              <a:t> (in isolated caudal regions) </a:t>
            </a:r>
            <a:r>
              <a:rPr lang="en-US" dirty="0" err="1"/>
              <a:t>normalised</a:t>
            </a:r>
            <a:r>
              <a:rPr lang="en-US" dirty="0"/>
              <a:t> to a wild-type sample. All embryos were at the 30-31 somite stage with the exception of three samples at the 27 somite stage (#).</a:t>
            </a:r>
          </a:p>
          <a:p>
            <a:r>
              <a:rPr lang="en-US" dirty="0"/>
              <a:t> </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19</a:t>
            </a:fld>
            <a:endParaRPr lang="en-US"/>
          </a:p>
        </p:txBody>
      </p:sp>
    </p:spTree>
    <p:extLst>
      <p:ext uri="{BB962C8B-B14F-4D97-AF65-F5344CB8AC3E}">
        <p14:creationId xmlns:p14="http://schemas.microsoft.com/office/powerpoint/2010/main" val="169643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C</a:t>
            </a:r>
            <a:r>
              <a:rPr lang="en-US" dirty="0" smtClean="0"/>
              <a:t>–</a:t>
            </a:r>
            <a:r>
              <a:rPr lang="en-US" b="1" dirty="0" smtClean="0"/>
              <a:t>F</a:t>
            </a:r>
            <a:r>
              <a:rPr lang="en-US" dirty="0" smtClean="0"/>
              <a:t>) Whole-mount </a:t>
            </a:r>
            <a:r>
              <a:rPr lang="en-US" i="1" dirty="0" smtClean="0"/>
              <a:t>in situ</a:t>
            </a:r>
            <a:r>
              <a:rPr lang="en-US" dirty="0" smtClean="0"/>
              <a:t> hybridization for </a:t>
            </a:r>
            <a:r>
              <a:rPr lang="en-US" i="1" dirty="0" smtClean="0"/>
              <a:t>Grhl2</a:t>
            </a:r>
            <a:r>
              <a:rPr lang="en-US" dirty="0" smtClean="0"/>
              <a:t> consistently shows more intense staining in intact </a:t>
            </a:r>
            <a:r>
              <a:rPr lang="en-US" i="1" dirty="0" err="1" smtClean="0"/>
              <a:t>Axd</a:t>
            </a:r>
            <a:r>
              <a:rPr lang="en-US" i="1" dirty="0" smtClean="0"/>
              <a:t>/</a:t>
            </a:r>
            <a:r>
              <a:rPr lang="en-US" i="1" dirty="0" err="1" smtClean="0"/>
              <a:t>Axd</a:t>
            </a:r>
            <a:r>
              <a:rPr lang="en-US" dirty="0" smtClean="0"/>
              <a:t> embryos (D) compared with wild-type controls (C). Sites of expression include the </a:t>
            </a:r>
            <a:r>
              <a:rPr lang="en-US" dirty="0" err="1" smtClean="0"/>
              <a:t>otic</a:t>
            </a:r>
            <a:r>
              <a:rPr lang="en-US" dirty="0" smtClean="0"/>
              <a:t> vesicle (white arrowhead in C), pharyngeal region (white arrowhead in D) and forebrain (black arrowhead in D). Sections through the caudal region (at the level of the dotted lines in C and D) reveal expression of </a:t>
            </a:r>
            <a:r>
              <a:rPr lang="en-US" i="1" dirty="0" smtClean="0"/>
              <a:t>Grhl2</a:t>
            </a:r>
            <a:r>
              <a:rPr lang="en-US" dirty="0" smtClean="0"/>
              <a:t> in the hindgut endoderm, whereas the neural folds are negative (E and F). Note the more intense hindgut expression in the </a:t>
            </a:r>
            <a:r>
              <a:rPr lang="en-US" i="1" dirty="0" err="1" smtClean="0"/>
              <a:t>Axd</a:t>
            </a:r>
            <a:r>
              <a:rPr lang="en-US" i="1" dirty="0" smtClean="0"/>
              <a:t>/</a:t>
            </a:r>
            <a:r>
              <a:rPr lang="en-US" i="1" dirty="0" err="1" smtClean="0"/>
              <a:t>Axd</a:t>
            </a:r>
            <a:r>
              <a:rPr lang="en-US" dirty="0" smtClean="0"/>
              <a:t> embryo (F) with apparent ectopic expression in mesoderm lateral to the hindgut, which is not observed in wild-type (E). Scale bars: 1 mm (C and D) and 0.1 mm (E and F).</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21</a:t>
            </a:fld>
            <a:endParaRPr lang="en-US"/>
          </a:p>
        </p:txBody>
      </p:sp>
    </p:spTree>
    <p:extLst>
      <p:ext uri="{BB962C8B-B14F-4D97-AF65-F5344CB8AC3E}">
        <p14:creationId xmlns:p14="http://schemas.microsoft.com/office/powerpoint/2010/main" val="219610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4.</a:t>
            </a:r>
            <a:r>
              <a:rPr lang="en-US" dirty="0"/>
              <a:t>A gene-trap allele of </a:t>
            </a:r>
            <a:r>
              <a:rPr lang="en-US" i="1" dirty="0"/>
              <a:t>Grhl2</a:t>
            </a:r>
            <a:r>
              <a:rPr lang="en-US" dirty="0"/>
              <a:t> results in NTDs. (</a:t>
            </a:r>
            <a:r>
              <a:rPr lang="en-US" b="1" dirty="0"/>
              <a:t>A</a:t>
            </a:r>
            <a:r>
              <a:rPr lang="en-US" dirty="0"/>
              <a:t>) The gene-trap vector is inserted in intron 14 of the </a:t>
            </a:r>
            <a:r>
              <a:rPr lang="en-US" i="1" dirty="0"/>
              <a:t>Grhl2</a:t>
            </a:r>
            <a:r>
              <a:rPr lang="en-US" dirty="0"/>
              <a:t> gene. Schematics of wild-type allele (top) and β-geo-containing gene-trap allele (bottom). F1, F2, R1, R2: PCR primers. Grey bars: exons. (</a:t>
            </a:r>
            <a:r>
              <a:rPr lang="en-US" b="1" dirty="0"/>
              <a:t>B</a:t>
            </a:r>
            <a:r>
              <a:rPr lang="en-US" dirty="0"/>
              <a:t>) Efficacy of gene-trapping was confirmed by RT–PCR using </a:t>
            </a:r>
            <a:r>
              <a:rPr lang="en-US" dirty="0" err="1"/>
              <a:t>cDNA</a:t>
            </a:r>
            <a:r>
              <a:rPr lang="en-US" dirty="0"/>
              <a:t> generated from </a:t>
            </a:r>
            <a:r>
              <a:rPr lang="en-US" i="1" dirty="0"/>
              <a:t>Grhl2</a:t>
            </a:r>
            <a:r>
              <a:rPr lang="en-US" i="1" baseline="30000" dirty="0"/>
              <a:t>GT</a:t>
            </a:r>
            <a:r>
              <a:rPr lang="en-US" i="1" dirty="0"/>
              <a:t>/+</a:t>
            </a:r>
            <a:r>
              <a:rPr lang="en-US" dirty="0"/>
              <a:t> (lanes 1–4) and +/+ (lanes 6–9) embryos (lanes 5 and 10 are no RT controls). Primer pairs that span exons 13–16 (F1 and R2; lanes 4 and 9) or exons 14–16 (F2 and R2; lanes 2 and 7) amplify the wild-type transcript from both +/+ and </a:t>
            </a:r>
            <a:r>
              <a:rPr lang="en-US" i="1" dirty="0"/>
              <a:t>Grhl2</a:t>
            </a:r>
            <a:r>
              <a:rPr lang="en-US" i="1" baseline="30000" dirty="0"/>
              <a:t>GT</a:t>
            </a:r>
            <a:r>
              <a:rPr lang="en-US" i="1" dirty="0"/>
              <a:t>/+</a:t>
            </a:r>
            <a:r>
              <a:rPr lang="en-US" dirty="0"/>
              <a:t> embryos, whereas the trapped allele (amplified by primer F1 or F2 with R1) was detected only in </a:t>
            </a:r>
            <a:r>
              <a:rPr lang="en-US" i="1" dirty="0"/>
              <a:t>Grhl2</a:t>
            </a:r>
            <a:r>
              <a:rPr lang="en-US" i="1" baseline="30000" dirty="0"/>
              <a:t>GT</a:t>
            </a:r>
            <a:r>
              <a:rPr lang="en-US" i="1" dirty="0"/>
              <a:t>/+</a:t>
            </a:r>
            <a:r>
              <a:rPr lang="en-US" dirty="0"/>
              <a:t> samples (lanes 1 and 3). </a:t>
            </a:r>
          </a:p>
        </p:txBody>
      </p:sp>
      <p:sp>
        <p:nvSpPr>
          <p:cNvPr id="4" name="Slide Number Placeholder 3"/>
          <p:cNvSpPr>
            <a:spLocks noGrp="1"/>
          </p:cNvSpPr>
          <p:nvPr>
            <p:ph type="sldNum" sz="quarter" idx="10"/>
          </p:nvPr>
        </p:nvSpPr>
        <p:spPr/>
        <p:txBody>
          <a:bodyPr/>
          <a:lstStyle/>
          <a:p>
            <a:fld id="{CE22054B-FA59-4E62-95FA-610F462F13B2}" type="slidenum">
              <a:rPr lang="en-US" smtClean="0"/>
              <a:t>25</a:t>
            </a:fld>
            <a:endParaRPr lang="en-US"/>
          </a:p>
        </p:txBody>
      </p:sp>
    </p:spTree>
    <p:extLst>
      <p:ext uri="{BB962C8B-B14F-4D97-AF65-F5344CB8AC3E}">
        <p14:creationId xmlns:p14="http://schemas.microsoft.com/office/powerpoint/2010/main" val="3410624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4458"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C</a:t>
            </a:r>
            <a:r>
              <a:rPr lang="en-US" dirty="0" smtClean="0"/>
              <a:t>–</a:t>
            </a:r>
            <a:r>
              <a:rPr lang="en-US" b="1" dirty="0" smtClean="0"/>
              <a:t>F</a:t>
            </a:r>
            <a:r>
              <a:rPr lang="en-US" dirty="0" smtClean="0"/>
              <a:t>) X-Gal staining of </a:t>
            </a:r>
            <a:r>
              <a:rPr lang="en-US" i="1" dirty="0" smtClean="0"/>
              <a:t>Grhl2</a:t>
            </a:r>
            <a:r>
              <a:rPr lang="en-US" i="1" baseline="30000" dirty="0" smtClean="0"/>
              <a:t>GT</a:t>
            </a:r>
            <a:r>
              <a:rPr lang="en-US" i="1" dirty="0" smtClean="0"/>
              <a:t>/+</a:t>
            </a:r>
            <a:r>
              <a:rPr lang="en-US" dirty="0" smtClean="0"/>
              <a:t> embryos on the C57BL background, shown in side view (C and D), ventral view (E) and sectioned at the level of the dashed line in (C) (F). Efficacy of gene-trapping is confirmed, as is the </a:t>
            </a:r>
            <a:r>
              <a:rPr lang="en-US" i="1" dirty="0" smtClean="0"/>
              <a:t>Grhl2</a:t>
            </a:r>
            <a:r>
              <a:rPr lang="en-US" dirty="0" smtClean="0"/>
              <a:t> expression pattern which closely resembles that observed by whole-mount </a:t>
            </a:r>
            <a:r>
              <a:rPr lang="en-US" i="1" dirty="0" smtClean="0"/>
              <a:t>in situ</a:t>
            </a:r>
            <a:r>
              <a:rPr lang="en-US" dirty="0" smtClean="0"/>
              <a:t> hybridization (Fig. </a:t>
            </a:r>
            <a:r>
              <a:rPr lang="en-US" dirty="0" smtClean="0">
                <a:hlinkClick r:id="rId3"/>
              </a:rPr>
              <a:t>3</a:t>
            </a:r>
            <a:r>
              <a:rPr lang="en-US" dirty="0" smtClean="0"/>
              <a:t>). Note expression in hindgut (arrows in C and D), </a:t>
            </a:r>
            <a:r>
              <a:rPr lang="en-US" dirty="0" err="1" smtClean="0"/>
              <a:t>branchial</a:t>
            </a:r>
            <a:r>
              <a:rPr lang="en-US" dirty="0" smtClean="0"/>
              <a:t> arches (</a:t>
            </a:r>
            <a:r>
              <a:rPr lang="en-US" dirty="0" err="1" smtClean="0"/>
              <a:t>ba</a:t>
            </a:r>
            <a:r>
              <a:rPr lang="en-US" dirty="0" smtClean="0"/>
              <a:t>), nasal pit (</a:t>
            </a:r>
            <a:r>
              <a:rPr lang="en-US" dirty="0" err="1" smtClean="0"/>
              <a:t>np</a:t>
            </a:r>
            <a:r>
              <a:rPr lang="en-US" dirty="0" smtClean="0"/>
              <a:t>) and </a:t>
            </a:r>
            <a:r>
              <a:rPr lang="en-US" dirty="0" err="1" smtClean="0"/>
              <a:t>Rathke's</a:t>
            </a:r>
            <a:r>
              <a:rPr lang="en-US" dirty="0" smtClean="0"/>
              <a:t> pouch (white arrowhead in E), </a:t>
            </a:r>
            <a:r>
              <a:rPr lang="en-US" dirty="0" err="1" smtClean="0"/>
              <a:t>otic</a:t>
            </a:r>
            <a:r>
              <a:rPr lang="en-US" dirty="0" smtClean="0"/>
              <a:t> vesicles (</a:t>
            </a:r>
            <a:r>
              <a:rPr lang="en-US" dirty="0" err="1" smtClean="0"/>
              <a:t>ov</a:t>
            </a:r>
            <a:r>
              <a:rPr lang="en-US" dirty="0" smtClean="0"/>
              <a:t>), foregut (arrows) and ectoderm lining the limb buds (arrowheads in F). In some heterozygous embryos on the C57BL background, we observed </a:t>
            </a:r>
            <a:r>
              <a:rPr lang="en-US" dirty="0" err="1" smtClean="0"/>
              <a:t>exencephaly</a:t>
            </a:r>
            <a:r>
              <a:rPr lang="en-US" dirty="0" smtClean="0"/>
              <a:t> with ‘split face’ (EX in D). </a:t>
            </a:r>
          </a:p>
        </p:txBody>
      </p:sp>
      <p:sp>
        <p:nvSpPr>
          <p:cNvPr id="4" name="Slide Number Placeholder 3"/>
          <p:cNvSpPr>
            <a:spLocks noGrp="1"/>
          </p:cNvSpPr>
          <p:nvPr>
            <p:ph type="sldNum" sz="quarter" idx="10"/>
          </p:nvPr>
        </p:nvSpPr>
        <p:spPr/>
        <p:txBody>
          <a:bodyPr/>
          <a:lstStyle/>
          <a:p>
            <a:fld id="{CE22054B-FA59-4E62-95FA-610F462F13B2}" type="slidenum">
              <a:rPr lang="en-US" smtClean="0"/>
              <a:t>26</a:t>
            </a:fld>
            <a:endParaRPr lang="en-US"/>
          </a:p>
        </p:txBody>
      </p:sp>
    </p:spTree>
    <p:extLst>
      <p:ext uri="{BB962C8B-B14F-4D97-AF65-F5344CB8AC3E}">
        <p14:creationId xmlns:p14="http://schemas.microsoft.com/office/powerpoint/2010/main" val="341062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4458"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G</a:t>
            </a:r>
            <a:r>
              <a:rPr lang="en-US" dirty="0" smtClean="0"/>
              <a:t> and </a:t>
            </a:r>
            <a:r>
              <a:rPr lang="en-US" b="1" dirty="0" smtClean="0"/>
              <a:t>H</a:t>
            </a:r>
            <a:r>
              <a:rPr lang="en-US" dirty="0" smtClean="0"/>
              <a:t>) On the BALB/c background, </a:t>
            </a:r>
            <a:r>
              <a:rPr lang="en-US" dirty="0" err="1" smtClean="0"/>
              <a:t>exencephaly</a:t>
            </a:r>
            <a:r>
              <a:rPr lang="en-US" dirty="0" smtClean="0"/>
              <a:t> with split face was observed together with spina bifida (SB: neural folds open to the level of arrowhead in H) in homozygous </a:t>
            </a:r>
            <a:r>
              <a:rPr lang="en-US" i="1" dirty="0" smtClean="0"/>
              <a:t>Grhl2</a:t>
            </a:r>
            <a:r>
              <a:rPr lang="en-US" i="1" baseline="30000" dirty="0" smtClean="0"/>
              <a:t>GT/GT</a:t>
            </a:r>
            <a:r>
              <a:rPr lang="en-US" dirty="0" smtClean="0"/>
              <a:t> embryos (H), whereas heterozygotes were usually normal (G). Scale bars: 1 mm in all panels, except (F) (0.5 mm).</a:t>
            </a:r>
          </a:p>
          <a:p>
            <a:pPr defTabSz="924458"/>
            <a:endParaRPr lang="en-US" dirty="0" smtClean="0"/>
          </a:p>
        </p:txBody>
      </p:sp>
      <p:sp>
        <p:nvSpPr>
          <p:cNvPr id="4" name="Slide Number Placeholder 3"/>
          <p:cNvSpPr>
            <a:spLocks noGrp="1"/>
          </p:cNvSpPr>
          <p:nvPr>
            <p:ph type="sldNum" sz="quarter" idx="10"/>
          </p:nvPr>
        </p:nvSpPr>
        <p:spPr/>
        <p:txBody>
          <a:bodyPr/>
          <a:lstStyle/>
          <a:p>
            <a:fld id="{CE22054B-FA59-4E62-95FA-610F462F13B2}" type="slidenum">
              <a:rPr lang="en-US" smtClean="0"/>
              <a:t>27</a:t>
            </a:fld>
            <a:endParaRPr lang="en-US"/>
          </a:p>
        </p:txBody>
      </p:sp>
    </p:spTree>
    <p:extLst>
      <p:ext uri="{BB962C8B-B14F-4D97-AF65-F5344CB8AC3E}">
        <p14:creationId xmlns:p14="http://schemas.microsoft.com/office/powerpoint/2010/main" val="3410624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smtClean="0"/>
              <a:t>(</a:t>
            </a:r>
            <a:r>
              <a:rPr lang="en-US" b="1" dirty="0"/>
              <a:t>B</a:t>
            </a:r>
            <a:r>
              <a:rPr lang="en-US" dirty="0"/>
              <a:t>) Expression analysis of isolated caudal regions at the 30–32 somite stage, using </a:t>
            </a:r>
            <a:r>
              <a:rPr lang="en-US" dirty="0" err="1"/>
              <a:t>qRT</a:t>
            </a:r>
            <a:r>
              <a:rPr lang="en-US" dirty="0"/>
              <a:t>–PCR. Expression of the full-length </a:t>
            </a:r>
            <a:r>
              <a:rPr lang="en-US" i="1" dirty="0"/>
              <a:t>Grhl2</a:t>
            </a:r>
            <a:r>
              <a:rPr lang="en-US" dirty="0"/>
              <a:t> transcript (left side of graph) is greater in </a:t>
            </a:r>
            <a:r>
              <a:rPr lang="en-US" i="1" dirty="0" err="1"/>
              <a:t>Axd</a:t>
            </a:r>
            <a:r>
              <a:rPr lang="en-US" i="1" dirty="0"/>
              <a:t>/+</a:t>
            </a:r>
            <a:r>
              <a:rPr lang="en-US" dirty="0"/>
              <a:t> embryos compared with all other genotypes (*</a:t>
            </a:r>
            <a:r>
              <a:rPr lang="en-US" i="1" dirty="0"/>
              <a:t>P</a:t>
            </a:r>
            <a:r>
              <a:rPr lang="en-US" dirty="0"/>
              <a:t> &lt; 0.005, one-way ANOVA). Expression was also elevated in </a:t>
            </a:r>
            <a:r>
              <a:rPr lang="en-US" i="1" dirty="0" err="1"/>
              <a:t>Axd</a:t>
            </a:r>
            <a:r>
              <a:rPr lang="en-US" i="1" dirty="0"/>
              <a:t>/Grhl2</a:t>
            </a:r>
            <a:r>
              <a:rPr lang="en-US" i="1" baseline="30000" dirty="0"/>
              <a:t>GT</a:t>
            </a:r>
            <a:r>
              <a:rPr lang="en-US" dirty="0"/>
              <a:t> samples compared with </a:t>
            </a:r>
            <a:r>
              <a:rPr lang="en-US" i="1" dirty="0"/>
              <a:t>Grhl2</a:t>
            </a:r>
            <a:r>
              <a:rPr lang="en-US" i="1" baseline="30000" dirty="0"/>
              <a:t>GT</a:t>
            </a:r>
            <a:r>
              <a:rPr lang="en-US" i="1" dirty="0"/>
              <a:t>/+</a:t>
            </a:r>
            <a:r>
              <a:rPr lang="en-US" dirty="0"/>
              <a:t>reflecting the functional difference between the wild-type and </a:t>
            </a:r>
            <a:r>
              <a:rPr lang="en-US" i="1" dirty="0" err="1"/>
              <a:t>Axd</a:t>
            </a:r>
            <a:r>
              <a:rPr lang="en-US" dirty="0"/>
              <a:t> mutant alleles (</a:t>
            </a:r>
            <a:r>
              <a:rPr lang="en-US" baseline="30000" dirty="0"/>
              <a:t>#</a:t>
            </a:r>
            <a:r>
              <a:rPr lang="en-US" i="1" dirty="0"/>
              <a:t>P</a:t>
            </a:r>
            <a:r>
              <a:rPr lang="en-US" dirty="0"/>
              <a:t> &lt; 0.005). Combined analysis of the full-length and trapped transcripts (right side of graph) shows increased expression in </a:t>
            </a:r>
            <a:r>
              <a:rPr lang="en-US" i="1" dirty="0" err="1"/>
              <a:t>Axd</a:t>
            </a:r>
            <a:r>
              <a:rPr lang="en-US" i="1" dirty="0"/>
              <a:t>/+</a:t>
            </a:r>
            <a:r>
              <a:rPr lang="en-US" dirty="0"/>
              <a:t> samples compared with +/+ or </a:t>
            </a:r>
            <a:r>
              <a:rPr lang="en-US" i="1" dirty="0"/>
              <a:t>Grhl2</a:t>
            </a:r>
            <a:r>
              <a:rPr lang="en-US" i="1" baseline="30000" dirty="0"/>
              <a:t>GT</a:t>
            </a:r>
            <a:r>
              <a:rPr lang="en-US" i="1" dirty="0"/>
              <a:t>/+</a:t>
            </a:r>
            <a:r>
              <a:rPr lang="en-US" dirty="0"/>
              <a:t> (**</a:t>
            </a:r>
            <a:r>
              <a:rPr lang="en-US" i="1" dirty="0"/>
              <a:t>P</a:t>
            </a:r>
            <a:r>
              <a:rPr lang="en-US" dirty="0"/>
              <a:t> &lt; 0.05). </a:t>
            </a:r>
            <a:r>
              <a:rPr lang="en-US" i="1" dirty="0" err="1"/>
              <a:t>Axd</a:t>
            </a:r>
            <a:r>
              <a:rPr lang="en-US" i="1" dirty="0"/>
              <a:t>/+</a:t>
            </a:r>
            <a:r>
              <a:rPr lang="en-US" dirty="0"/>
              <a:t> and </a:t>
            </a:r>
            <a:r>
              <a:rPr lang="en-US" i="1" dirty="0" err="1"/>
              <a:t>Axd</a:t>
            </a:r>
            <a:r>
              <a:rPr lang="en-US" i="1" dirty="0"/>
              <a:t>/Grhl2</a:t>
            </a:r>
            <a:r>
              <a:rPr lang="en-US" i="1" baseline="30000" dirty="0"/>
              <a:t>GT</a:t>
            </a:r>
            <a:r>
              <a:rPr lang="en-US" dirty="0"/>
              <a:t> samples do not differ in expression, since the trapped and full-length transcripts are expressed at similar levels.</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29</a:t>
            </a:fld>
            <a:endParaRPr lang="en-US"/>
          </a:p>
        </p:txBody>
      </p:sp>
    </p:spTree>
    <p:extLst>
      <p:ext uri="{BB962C8B-B14F-4D97-AF65-F5344CB8AC3E}">
        <p14:creationId xmlns:p14="http://schemas.microsoft.com/office/powerpoint/2010/main" val="3037480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5.</a:t>
            </a:r>
            <a:r>
              <a:rPr lang="en-US" dirty="0"/>
              <a:t>Spinal neural tube closure in </a:t>
            </a:r>
            <a:r>
              <a:rPr lang="en-US" i="1" dirty="0" err="1"/>
              <a:t>Axd</a:t>
            </a:r>
            <a:r>
              <a:rPr lang="en-US" dirty="0"/>
              <a:t> and </a:t>
            </a:r>
            <a:r>
              <a:rPr lang="en-US" i="1" dirty="0"/>
              <a:t>Grhl2</a:t>
            </a:r>
            <a:r>
              <a:rPr lang="en-US" i="1" baseline="30000" dirty="0"/>
              <a:t>GT</a:t>
            </a:r>
            <a:r>
              <a:rPr lang="en-US" dirty="0"/>
              <a:t> compound heterozygotes. (</a:t>
            </a:r>
            <a:r>
              <a:rPr lang="en-US" b="1" dirty="0"/>
              <a:t>A</a:t>
            </a:r>
            <a:r>
              <a:rPr lang="en-US" dirty="0"/>
              <a:t>) The length of the PNP (the open region of spinal neural folds) was assessed in relation to developmental stage (as determined by the number of </a:t>
            </a:r>
            <a:r>
              <a:rPr lang="en-US" dirty="0" err="1"/>
              <a:t>somites</a:t>
            </a:r>
            <a:r>
              <a:rPr lang="en-US" dirty="0"/>
              <a:t>) in E10.5 embryos from crosses between </a:t>
            </a:r>
            <a:r>
              <a:rPr lang="en-US" i="1" dirty="0" err="1"/>
              <a:t>Axd</a:t>
            </a:r>
            <a:r>
              <a:rPr lang="en-US" i="1" dirty="0"/>
              <a:t>/+</a:t>
            </a:r>
            <a:r>
              <a:rPr lang="en-US" dirty="0"/>
              <a:t> and </a:t>
            </a:r>
            <a:r>
              <a:rPr lang="en-US" i="1" dirty="0"/>
              <a:t>Grhl2</a:t>
            </a:r>
            <a:r>
              <a:rPr lang="en-US" i="1" baseline="30000" dirty="0"/>
              <a:t>GT</a:t>
            </a:r>
            <a:r>
              <a:rPr lang="en-US" i="1" dirty="0"/>
              <a:t>/+</a:t>
            </a:r>
            <a:r>
              <a:rPr lang="en-US" dirty="0"/>
              <a:t> mice. Mean PNP length was significantly greater in </a:t>
            </a:r>
            <a:r>
              <a:rPr lang="en-US" i="1" dirty="0" err="1"/>
              <a:t>Axd</a:t>
            </a:r>
            <a:r>
              <a:rPr lang="en-US" i="1" dirty="0"/>
              <a:t>/+</a:t>
            </a:r>
            <a:r>
              <a:rPr lang="en-US" dirty="0"/>
              <a:t> embryos than all other genotypes at the 30–34 somite stages (*</a:t>
            </a:r>
            <a:r>
              <a:rPr lang="en-US" i="1" dirty="0"/>
              <a:t>P</a:t>
            </a:r>
            <a:r>
              <a:rPr lang="en-US" dirty="0"/>
              <a:t> &lt; 0.001, one-way ANOVA). </a:t>
            </a:r>
            <a:r>
              <a:rPr lang="en-US" i="1" dirty="0" err="1"/>
              <a:t>Axd</a:t>
            </a:r>
            <a:r>
              <a:rPr lang="en-US" i="1" dirty="0"/>
              <a:t>/Grhl2</a:t>
            </a:r>
            <a:r>
              <a:rPr lang="en-US" i="1" baseline="30000" dirty="0"/>
              <a:t>GT</a:t>
            </a:r>
            <a:r>
              <a:rPr lang="en-US" dirty="0"/>
              <a:t> embryos (blue circles) had significantly longer PNPs than </a:t>
            </a:r>
            <a:r>
              <a:rPr lang="en-US" i="1" dirty="0"/>
              <a:t>Grhl2</a:t>
            </a:r>
            <a:r>
              <a:rPr lang="en-US" i="1" baseline="30000" dirty="0"/>
              <a:t>GT</a:t>
            </a:r>
            <a:r>
              <a:rPr lang="en-US" i="1" dirty="0"/>
              <a:t>/+</a:t>
            </a:r>
            <a:r>
              <a:rPr lang="en-US" dirty="0"/>
              <a:t>(grey circles) or +/+ (green circles) littermates (</a:t>
            </a:r>
            <a:r>
              <a:rPr lang="en-US" i="1" dirty="0"/>
              <a:t>P</a:t>
            </a:r>
            <a:r>
              <a:rPr lang="en-US" dirty="0"/>
              <a:t> &lt; 0.001). </a:t>
            </a:r>
          </a:p>
        </p:txBody>
      </p:sp>
      <p:sp>
        <p:nvSpPr>
          <p:cNvPr id="4" name="Slide Number Placeholder 3"/>
          <p:cNvSpPr>
            <a:spLocks noGrp="1"/>
          </p:cNvSpPr>
          <p:nvPr>
            <p:ph type="sldNum" sz="quarter" idx="10"/>
          </p:nvPr>
        </p:nvSpPr>
        <p:spPr/>
        <p:txBody>
          <a:bodyPr/>
          <a:lstStyle/>
          <a:p>
            <a:fld id="{CE22054B-FA59-4E62-95FA-610F462F13B2}" type="slidenum">
              <a:rPr lang="en-US" smtClean="0"/>
              <a:t>30</a:t>
            </a:fld>
            <a:endParaRPr lang="en-US"/>
          </a:p>
        </p:txBody>
      </p:sp>
    </p:spTree>
    <p:extLst>
      <p:ext uri="{BB962C8B-B14F-4D97-AF65-F5344CB8AC3E}">
        <p14:creationId xmlns:p14="http://schemas.microsoft.com/office/powerpoint/2010/main" val="3037480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6.</a:t>
            </a:r>
            <a:r>
              <a:rPr lang="en-US" dirty="0"/>
              <a:t>Increased ventral curvature and diminished hindgut cell proliferation in </a:t>
            </a:r>
            <a:r>
              <a:rPr lang="en-US" i="1" dirty="0" err="1"/>
              <a:t>Axd</a:t>
            </a:r>
            <a:r>
              <a:rPr lang="en-US" dirty="0"/>
              <a:t> mutant embryos. (</a:t>
            </a:r>
            <a:r>
              <a:rPr lang="en-US" b="1" dirty="0"/>
              <a:t>A</a:t>
            </a:r>
            <a:r>
              <a:rPr lang="en-US" dirty="0"/>
              <a:t>–</a:t>
            </a:r>
            <a:r>
              <a:rPr lang="en-US" b="1" dirty="0"/>
              <a:t>C</a:t>
            </a:r>
            <a:r>
              <a:rPr lang="en-US" dirty="0"/>
              <a:t>) In the caudal region of E10.5</a:t>
            </a:r>
            <a:r>
              <a:rPr lang="en-US" i="1" dirty="0"/>
              <a:t>Grhl2</a:t>
            </a:r>
            <a:r>
              <a:rPr lang="en-US" i="1" baseline="30000" dirty="0"/>
              <a:t>GT/+</a:t>
            </a:r>
            <a:r>
              <a:rPr lang="en-US" dirty="0"/>
              <a:t> (A and B) and </a:t>
            </a:r>
            <a:r>
              <a:rPr lang="en-US" i="1" dirty="0"/>
              <a:t>Grhl2</a:t>
            </a:r>
            <a:r>
              <a:rPr lang="en-US" i="1" baseline="30000" dirty="0"/>
              <a:t>GT/GT</a:t>
            </a:r>
            <a:r>
              <a:rPr lang="en-US" dirty="0"/>
              <a:t> (C) embryos, X-Gal staining is detected in the hindgut underlying the PNP region (sections in B and C at the level of the dotted line in A). Note staining also in surface ectoderm. The open neural folds in the </a:t>
            </a:r>
            <a:r>
              <a:rPr lang="en-US" i="1" dirty="0"/>
              <a:t>Grhl2</a:t>
            </a:r>
            <a:r>
              <a:rPr lang="en-US" i="1" baseline="30000" dirty="0"/>
              <a:t>GT/GT</a:t>
            </a:r>
            <a:r>
              <a:rPr lang="en-US" dirty="0"/>
              <a:t> embryo (C) correspond to failure of spinal </a:t>
            </a:r>
            <a:r>
              <a:rPr lang="en-US" dirty="0" err="1"/>
              <a:t>neurulation</a:t>
            </a:r>
            <a:r>
              <a:rPr lang="en-US" dirty="0"/>
              <a:t> in this genotype. (</a:t>
            </a:r>
            <a:r>
              <a:rPr lang="en-US" b="1" dirty="0"/>
              <a:t>D</a:t>
            </a:r>
            <a:r>
              <a:rPr lang="en-US" dirty="0"/>
              <a:t>–</a:t>
            </a:r>
            <a:r>
              <a:rPr lang="en-US" b="1" dirty="0"/>
              <a:t>F</a:t>
            </a:r>
            <a:r>
              <a:rPr lang="en-US" dirty="0"/>
              <a:t>) Ventral curvature of the caudal region appears greater in </a:t>
            </a:r>
            <a:r>
              <a:rPr lang="en-US" i="1" dirty="0" err="1"/>
              <a:t>Axd</a:t>
            </a:r>
            <a:r>
              <a:rPr lang="en-US" i="1" dirty="0"/>
              <a:t>/</a:t>
            </a:r>
            <a:r>
              <a:rPr lang="en-US" i="1" dirty="0" err="1"/>
              <a:t>Axd</a:t>
            </a:r>
            <a:r>
              <a:rPr lang="en-US" dirty="0" err="1"/>
              <a:t>embryos</a:t>
            </a:r>
            <a:r>
              <a:rPr lang="en-US" dirty="0"/>
              <a:t> (E) than in wild-type littermates (D). Quantitation of ventral curvature (angle between lines a and b in A) in a series of 27–33 somite stage embryos at E10.5. </a:t>
            </a:r>
            <a:r>
              <a:rPr lang="en-US" i="1" dirty="0" err="1"/>
              <a:t>Axd</a:t>
            </a:r>
            <a:r>
              <a:rPr lang="en-US" i="1" dirty="0"/>
              <a:t>/</a:t>
            </a:r>
            <a:r>
              <a:rPr lang="en-US" i="1" dirty="0" err="1"/>
              <a:t>Axd</a:t>
            </a:r>
            <a:r>
              <a:rPr lang="en-US" dirty="0"/>
              <a:t> embryos (</a:t>
            </a:r>
            <a:r>
              <a:rPr lang="en-US" i="1" dirty="0"/>
              <a:t>n</a:t>
            </a:r>
            <a:r>
              <a:rPr lang="en-US" dirty="0"/>
              <a:t> = 10) have significantly greater caudal curvature than either </a:t>
            </a:r>
            <a:r>
              <a:rPr lang="en-US" i="1" dirty="0"/>
              <a:t>+/+</a:t>
            </a:r>
            <a:r>
              <a:rPr lang="en-US" dirty="0"/>
              <a:t> (</a:t>
            </a:r>
            <a:r>
              <a:rPr lang="en-US" i="1" dirty="0"/>
              <a:t>n</a:t>
            </a:r>
            <a:r>
              <a:rPr lang="en-US" dirty="0"/>
              <a:t> = 10) </a:t>
            </a:r>
            <a:r>
              <a:rPr lang="en-US" dirty="0" err="1"/>
              <a:t>or</a:t>
            </a:r>
            <a:r>
              <a:rPr lang="en-US" i="1" dirty="0" err="1"/>
              <a:t>Axd</a:t>
            </a:r>
            <a:r>
              <a:rPr lang="en-US" i="1" dirty="0"/>
              <a:t>/+</a:t>
            </a:r>
            <a:r>
              <a:rPr lang="en-US" dirty="0"/>
              <a:t> (</a:t>
            </a:r>
            <a:r>
              <a:rPr lang="en-US" i="1" dirty="0"/>
              <a:t>n</a:t>
            </a:r>
            <a:r>
              <a:rPr lang="en-US" dirty="0"/>
              <a:t> = 18) littermates (*</a:t>
            </a:r>
            <a:r>
              <a:rPr lang="en-US" i="1" dirty="0"/>
              <a:t>P</a:t>
            </a:r>
            <a:r>
              <a:rPr lang="en-US" dirty="0"/>
              <a:t> &lt; 0.001, one-way ANOVA). Mean somite number did not differ between genotypes (+/+, 31.1 ± 0.5;</a:t>
            </a:r>
            <a:r>
              <a:rPr lang="en-US" i="1" dirty="0"/>
              <a:t>Axd/</a:t>
            </a:r>
            <a:r>
              <a:rPr lang="en-US" dirty="0"/>
              <a:t>+, 30.9 ± 0.5; </a:t>
            </a:r>
            <a:r>
              <a:rPr lang="en-US" i="1" dirty="0" err="1"/>
              <a:t>Axd</a:t>
            </a:r>
            <a:r>
              <a:rPr lang="en-US" i="1" dirty="0"/>
              <a:t>/</a:t>
            </a:r>
            <a:r>
              <a:rPr lang="en-US" i="1" dirty="0" err="1"/>
              <a:t>Axd</a:t>
            </a:r>
            <a:r>
              <a:rPr lang="en-US" i="1" dirty="0"/>
              <a:t>,</a:t>
            </a:r>
            <a:r>
              <a:rPr lang="en-US" dirty="0"/>
              <a:t> 30.6 ± 0.6). </a:t>
            </a:r>
          </a:p>
        </p:txBody>
      </p:sp>
      <p:sp>
        <p:nvSpPr>
          <p:cNvPr id="4" name="Slide Number Placeholder 3"/>
          <p:cNvSpPr>
            <a:spLocks noGrp="1"/>
          </p:cNvSpPr>
          <p:nvPr>
            <p:ph type="sldNum" sz="quarter" idx="10"/>
          </p:nvPr>
        </p:nvSpPr>
        <p:spPr/>
        <p:txBody>
          <a:bodyPr/>
          <a:lstStyle/>
          <a:p>
            <a:fld id="{CE22054B-FA59-4E62-95FA-610F462F13B2}" type="slidenum">
              <a:rPr lang="en-US" smtClean="0"/>
              <a:t>33</a:t>
            </a:fld>
            <a:endParaRPr lang="en-US"/>
          </a:p>
        </p:txBody>
      </p:sp>
    </p:spTree>
    <p:extLst>
      <p:ext uri="{BB962C8B-B14F-4D97-AF65-F5344CB8AC3E}">
        <p14:creationId xmlns:p14="http://schemas.microsoft.com/office/powerpoint/2010/main" val="399104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1.</a:t>
            </a:r>
            <a:r>
              <a:rPr lang="en-US" dirty="0"/>
              <a:t>Failure of PNP closure in </a:t>
            </a:r>
            <a:r>
              <a:rPr lang="en-US" i="1" dirty="0" err="1"/>
              <a:t>Axd</a:t>
            </a:r>
            <a:r>
              <a:rPr lang="en-US" dirty="0"/>
              <a:t> mutant embryos. (</a:t>
            </a:r>
            <a:r>
              <a:rPr lang="en-US" b="1" dirty="0"/>
              <a:t>A</a:t>
            </a:r>
            <a:r>
              <a:rPr lang="en-US" dirty="0"/>
              <a:t>, </a:t>
            </a:r>
            <a:r>
              <a:rPr lang="en-US" b="1" dirty="0"/>
              <a:t>C</a:t>
            </a:r>
            <a:r>
              <a:rPr lang="en-US" dirty="0"/>
              <a:t> and </a:t>
            </a:r>
            <a:r>
              <a:rPr lang="en-US" b="1" dirty="0"/>
              <a:t>E</a:t>
            </a:r>
            <a:r>
              <a:rPr lang="en-US" dirty="0"/>
              <a:t>) Scanning electron microscopy of wild-type embryos reveals that PNP closure has progressed beyond the last formed somite and is at the level of the </a:t>
            </a:r>
            <a:r>
              <a:rPr lang="en-US" dirty="0" err="1"/>
              <a:t>hindlimb</a:t>
            </a:r>
            <a:r>
              <a:rPr lang="en-US" dirty="0"/>
              <a:t> bud at the 24 somite stage (arrow in A); by the 31 somite stage (C and E), the PNP has reduced in size to a small slit (arrow in E). (</a:t>
            </a:r>
            <a:r>
              <a:rPr lang="en-US" b="1" dirty="0"/>
              <a:t>B</a:t>
            </a:r>
            <a:r>
              <a:rPr lang="en-US" dirty="0"/>
              <a:t>, </a:t>
            </a:r>
            <a:r>
              <a:rPr lang="en-US" b="1" dirty="0"/>
              <a:t>D</a:t>
            </a:r>
            <a:r>
              <a:rPr lang="en-US" dirty="0"/>
              <a:t> and </a:t>
            </a:r>
            <a:r>
              <a:rPr lang="en-US" b="1" dirty="0"/>
              <a:t>F</a:t>
            </a:r>
            <a:r>
              <a:rPr lang="en-US" dirty="0"/>
              <a:t>) In contrast, </a:t>
            </a:r>
            <a:r>
              <a:rPr lang="en-US" i="1" dirty="0" err="1"/>
              <a:t>Axd</a:t>
            </a:r>
            <a:r>
              <a:rPr lang="en-US" dirty="0"/>
              <a:t> mutant embryos exhibit dramatically enlarged PNPs at both 26 and 31 somite stages (B and D, respectively), in which closure does not progress beyond the level of somite 24 (arrow in B). At the 26 somite stage (B), the neural folds of the mutant embryo appear elevated, although closure has not progressed. By the 31 somite stage, the neural folds are splayed wide apart (D and F). (</a:t>
            </a:r>
            <a:r>
              <a:rPr lang="en-US" b="1" dirty="0"/>
              <a:t>G</a:t>
            </a:r>
            <a:r>
              <a:rPr lang="en-US" dirty="0"/>
              <a:t> and </a:t>
            </a:r>
            <a:r>
              <a:rPr lang="en-US" b="1" dirty="0"/>
              <a:t>H</a:t>
            </a:r>
            <a:r>
              <a:rPr lang="en-US" dirty="0"/>
              <a:t>) In an </a:t>
            </a:r>
            <a:r>
              <a:rPr lang="en-US" i="1" dirty="0" err="1"/>
              <a:t>Axd</a:t>
            </a:r>
            <a:r>
              <a:rPr lang="en-US" dirty="0" err="1"/>
              <a:t>mutant</a:t>
            </a:r>
            <a:r>
              <a:rPr lang="en-US" dirty="0"/>
              <a:t> fetus at E16.5, open spina bifida is evident (arrow in G) affecting the low thoracic, lumbar and sacral regions. Transverse sections at the levels indicated by dashed lines in (G) are included in </a:t>
            </a:r>
            <a:r>
              <a:rPr lang="en-US" dirty="0">
                <a:hlinkClick r:id="rId3"/>
              </a:rPr>
              <a:t>Supplementary Material, Fig. S1</a:t>
            </a:r>
            <a:r>
              <a:rPr lang="en-US" dirty="0"/>
              <a:t>. Scale bars: 500 </a:t>
            </a:r>
            <a:r>
              <a:rPr lang="en-US" dirty="0" err="1"/>
              <a:t>μm</a:t>
            </a:r>
            <a:r>
              <a:rPr lang="en-US" dirty="0"/>
              <a:t> (A–D), 100 </a:t>
            </a:r>
            <a:r>
              <a:rPr lang="en-US" dirty="0" err="1"/>
              <a:t>μm</a:t>
            </a:r>
            <a:r>
              <a:rPr lang="en-US" dirty="0"/>
              <a:t> (E), 200 </a:t>
            </a:r>
            <a:r>
              <a:rPr lang="en-US" dirty="0" err="1"/>
              <a:t>μm</a:t>
            </a:r>
            <a:r>
              <a:rPr lang="en-US" dirty="0"/>
              <a:t> (F), 2 mm (G) and 1 mm (H).</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6</a:t>
            </a:fld>
            <a:endParaRPr lang="en-US"/>
          </a:p>
        </p:txBody>
      </p:sp>
    </p:spTree>
    <p:extLst>
      <p:ext uri="{BB962C8B-B14F-4D97-AF65-F5344CB8AC3E}">
        <p14:creationId xmlns:p14="http://schemas.microsoft.com/office/powerpoint/2010/main" val="314982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6.</a:t>
            </a:r>
            <a:r>
              <a:rPr lang="en-US" dirty="0"/>
              <a:t>Increased ventral curvature and diminished hindgut cell proliferation in </a:t>
            </a:r>
            <a:r>
              <a:rPr lang="en-US" i="1" dirty="0" err="1"/>
              <a:t>Axd</a:t>
            </a:r>
            <a:r>
              <a:rPr lang="en-US" dirty="0"/>
              <a:t> mutant embryos</a:t>
            </a:r>
            <a:r>
              <a:rPr lang="en-US" dirty="0" smtClean="0"/>
              <a:t>. (</a:t>
            </a:r>
            <a:r>
              <a:rPr lang="en-US" b="1" dirty="0"/>
              <a:t>G</a:t>
            </a:r>
            <a:r>
              <a:rPr lang="en-US" dirty="0"/>
              <a:t> and </a:t>
            </a:r>
            <a:r>
              <a:rPr lang="en-US" b="1" dirty="0"/>
              <a:t>H</a:t>
            </a:r>
            <a:r>
              <a:rPr lang="en-US" dirty="0"/>
              <a:t>) Mitotic index in the hindgut endoderm and </a:t>
            </a:r>
            <a:r>
              <a:rPr lang="en-US" dirty="0" err="1"/>
              <a:t>neuroepithelium</a:t>
            </a:r>
            <a:r>
              <a:rPr lang="en-US" dirty="0"/>
              <a:t> of E10.5 embryos at 23–28 somite stage (G) and 31–33 somite stage (H). Hindgut proliferation is reduced in </a:t>
            </a:r>
            <a:r>
              <a:rPr lang="en-US" i="1" dirty="0" err="1"/>
              <a:t>Axd</a:t>
            </a:r>
            <a:r>
              <a:rPr lang="en-US" i="1" dirty="0"/>
              <a:t>/</a:t>
            </a:r>
            <a:r>
              <a:rPr lang="en-US" i="1" dirty="0" err="1"/>
              <a:t>Axd</a:t>
            </a:r>
            <a:r>
              <a:rPr lang="en-US" dirty="0"/>
              <a:t> embryos compared with +/+ littermates at both stages (*</a:t>
            </a:r>
            <a:r>
              <a:rPr lang="en-US" i="1" dirty="0"/>
              <a:t>P</a:t>
            </a:r>
            <a:r>
              <a:rPr lang="en-US" dirty="0"/>
              <a:t> &lt; 0.05). A smaller but significant difference in mitotic index was also observed in the </a:t>
            </a:r>
            <a:r>
              <a:rPr lang="en-US" dirty="0" err="1"/>
              <a:t>neuroepithelium</a:t>
            </a:r>
            <a:r>
              <a:rPr lang="en-US" dirty="0"/>
              <a:t> at 23–28 </a:t>
            </a:r>
            <a:r>
              <a:rPr lang="en-US" dirty="0" err="1"/>
              <a:t>somites</a:t>
            </a:r>
            <a:r>
              <a:rPr lang="en-US" dirty="0"/>
              <a:t> but not at 31–33 </a:t>
            </a:r>
            <a:r>
              <a:rPr lang="en-US" dirty="0" err="1"/>
              <a:t>somites</a:t>
            </a:r>
            <a:r>
              <a:rPr lang="en-US" dirty="0"/>
              <a:t>. Analysis based on transverse sections at the level of the PNP </a:t>
            </a:r>
            <a:r>
              <a:rPr lang="en-US" dirty="0" err="1"/>
              <a:t>immunostained</a:t>
            </a:r>
            <a:r>
              <a:rPr lang="en-US" dirty="0"/>
              <a:t> for </a:t>
            </a:r>
            <a:r>
              <a:rPr lang="en-US" dirty="0" err="1"/>
              <a:t>phospho</a:t>
            </a:r>
            <a:r>
              <a:rPr lang="en-US" dirty="0"/>
              <a:t>-histone H3. Scale bars: 1 mm in (A), 0.1 mm in (B) and (C) and 0.5 mm in (D) and (E).</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34</a:t>
            </a:fld>
            <a:endParaRPr lang="en-US"/>
          </a:p>
        </p:txBody>
      </p:sp>
    </p:spTree>
    <p:extLst>
      <p:ext uri="{BB962C8B-B14F-4D97-AF65-F5344CB8AC3E}">
        <p14:creationId xmlns:p14="http://schemas.microsoft.com/office/powerpoint/2010/main" val="399104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Figure 1.</a:t>
            </a:r>
            <a:r>
              <a:rPr lang="en-US" dirty="0" smtClean="0"/>
              <a:t>Failure of PNP closure in </a:t>
            </a:r>
            <a:r>
              <a:rPr lang="en-US" i="1" dirty="0" err="1" smtClean="0"/>
              <a:t>Axd</a:t>
            </a:r>
            <a:r>
              <a:rPr lang="en-US" dirty="0" smtClean="0"/>
              <a:t> mutant embryos. (</a:t>
            </a:r>
            <a:r>
              <a:rPr lang="en-US" b="1" dirty="0" smtClean="0"/>
              <a:t>A</a:t>
            </a:r>
            <a:r>
              <a:rPr lang="en-US" dirty="0" smtClean="0"/>
              <a:t>, </a:t>
            </a:r>
            <a:r>
              <a:rPr lang="en-US" b="1" dirty="0" smtClean="0"/>
              <a:t>C</a:t>
            </a:r>
            <a:r>
              <a:rPr lang="en-US" dirty="0" smtClean="0"/>
              <a:t> and </a:t>
            </a:r>
            <a:r>
              <a:rPr lang="en-US" b="1" dirty="0" smtClean="0"/>
              <a:t>E</a:t>
            </a:r>
            <a:r>
              <a:rPr lang="en-US" dirty="0" smtClean="0"/>
              <a:t>) Scanning electron microscopy of wild-type embryos reveals that PNP closure has progressed beyond the last formed somite and is at the level of the </a:t>
            </a:r>
            <a:r>
              <a:rPr lang="en-US" dirty="0" err="1" smtClean="0"/>
              <a:t>hindlimb</a:t>
            </a:r>
            <a:r>
              <a:rPr lang="en-US" dirty="0" smtClean="0"/>
              <a:t> bud at the 24 somite stage (arrow in A); by the 31 somite stage (C and E), the PNP has reduced in size to a small slit (arrow in E). (</a:t>
            </a:r>
            <a:r>
              <a:rPr lang="en-US" b="1" dirty="0" smtClean="0"/>
              <a:t>B</a:t>
            </a:r>
            <a:r>
              <a:rPr lang="en-US" dirty="0" smtClean="0"/>
              <a:t>, </a:t>
            </a:r>
            <a:r>
              <a:rPr lang="en-US" b="1" dirty="0" smtClean="0"/>
              <a:t>D</a:t>
            </a:r>
            <a:r>
              <a:rPr lang="en-US" dirty="0" smtClean="0"/>
              <a:t> and </a:t>
            </a:r>
            <a:r>
              <a:rPr lang="en-US" b="1" dirty="0" smtClean="0"/>
              <a:t>F</a:t>
            </a:r>
            <a:r>
              <a:rPr lang="en-US" dirty="0" smtClean="0"/>
              <a:t>) In contrast, </a:t>
            </a:r>
            <a:r>
              <a:rPr lang="en-US" i="1" dirty="0" err="1" smtClean="0"/>
              <a:t>Axd</a:t>
            </a:r>
            <a:r>
              <a:rPr lang="en-US" dirty="0" smtClean="0"/>
              <a:t> mutant embryos exhibit dramatically enlarged PNPs at both 26 and 31 somite stages (B and D, respectively), in which closure does not progress beyond the level of somite 24 (arrow in B). At the 26 somite stage (B), the neural folds of the mutant embryo appear elevated, although closure has not progressed. By the 31 somite stage, the neural folds are splayed wide apart (D and F). (</a:t>
            </a:r>
            <a:r>
              <a:rPr lang="en-US" b="1" dirty="0" smtClean="0"/>
              <a:t>G</a:t>
            </a:r>
            <a:r>
              <a:rPr lang="en-US" dirty="0" smtClean="0"/>
              <a:t> and </a:t>
            </a:r>
            <a:r>
              <a:rPr lang="en-US" b="1" dirty="0" smtClean="0"/>
              <a:t>H</a:t>
            </a:r>
            <a:r>
              <a:rPr lang="en-US" dirty="0" smtClean="0"/>
              <a:t>) In an </a:t>
            </a:r>
            <a:r>
              <a:rPr lang="en-US" i="1" dirty="0" err="1" smtClean="0"/>
              <a:t>Axd</a:t>
            </a:r>
            <a:r>
              <a:rPr lang="en-US" dirty="0" err="1" smtClean="0"/>
              <a:t>mutant</a:t>
            </a:r>
            <a:r>
              <a:rPr lang="en-US" dirty="0" smtClean="0"/>
              <a:t> fetus at E16.5, open spina bifida is evident (arrow in G) affecting the low thoracic, lumbar and sacral regions. Transverse sections at the levels indicated by dashed lines in (G) are included in </a:t>
            </a:r>
            <a:r>
              <a:rPr lang="en-US" dirty="0" smtClean="0">
                <a:hlinkClick r:id="rId3"/>
              </a:rPr>
              <a:t>Supplementary Material, Fig. S1</a:t>
            </a:r>
            <a:r>
              <a:rPr lang="en-US" dirty="0" smtClean="0"/>
              <a:t>. Scale bars: 500 </a:t>
            </a:r>
            <a:r>
              <a:rPr lang="en-US" dirty="0" err="1" smtClean="0"/>
              <a:t>μm</a:t>
            </a:r>
            <a:r>
              <a:rPr lang="en-US" dirty="0" smtClean="0"/>
              <a:t> (A–D), 100 </a:t>
            </a:r>
            <a:r>
              <a:rPr lang="en-US" dirty="0" err="1" smtClean="0"/>
              <a:t>μm</a:t>
            </a:r>
            <a:r>
              <a:rPr lang="en-US" dirty="0" smtClean="0"/>
              <a:t> (E), 200 </a:t>
            </a:r>
            <a:r>
              <a:rPr lang="en-US" dirty="0" err="1" smtClean="0"/>
              <a:t>μm</a:t>
            </a:r>
            <a:r>
              <a:rPr lang="en-US" dirty="0" smtClean="0"/>
              <a:t> (F), 2 mm (G) and 1 mm (H).</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7</a:t>
            </a:fld>
            <a:endParaRPr lang="en-US"/>
          </a:p>
        </p:txBody>
      </p:sp>
    </p:spTree>
    <p:extLst>
      <p:ext uri="{BB962C8B-B14F-4D97-AF65-F5344CB8AC3E}">
        <p14:creationId xmlns:p14="http://schemas.microsoft.com/office/powerpoint/2010/main" val="88754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Figure 1.</a:t>
            </a:r>
            <a:r>
              <a:rPr lang="en-US" dirty="0" smtClean="0"/>
              <a:t>Failure of PNP closure in </a:t>
            </a:r>
            <a:r>
              <a:rPr lang="en-US" i="1" dirty="0" err="1" smtClean="0"/>
              <a:t>Axd</a:t>
            </a:r>
            <a:r>
              <a:rPr lang="en-US" dirty="0" smtClean="0"/>
              <a:t> mutant embryos. (</a:t>
            </a:r>
            <a:r>
              <a:rPr lang="en-US" b="1" dirty="0" smtClean="0"/>
              <a:t>A</a:t>
            </a:r>
            <a:r>
              <a:rPr lang="en-US" dirty="0" smtClean="0"/>
              <a:t>, </a:t>
            </a:r>
            <a:r>
              <a:rPr lang="en-US" b="1" dirty="0" smtClean="0"/>
              <a:t>C</a:t>
            </a:r>
            <a:r>
              <a:rPr lang="en-US" dirty="0" smtClean="0"/>
              <a:t> and </a:t>
            </a:r>
            <a:r>
              <a:rPr lang="en-US" b="1" dirty="0" smtClean="0"/>
              <a:t>E</a:t>
            </a:r>
            <a:r>
              <a:rPr lang="en-US" dirty="0" smtClean="0"/>
              <a:t>) Scanning electron microscopy of wild-type embryos reveals that PNP closure has progressed beyond the last formed somite and is at the level of the </a:t>
            </a:r>
            <a:r>
              <a:rPr lang="en-US" dirty="0" err="1" smtClean="0"/>
              <a:t>hindlimb</a:t>
            </a:r>
            <a:r>
              <a:rPr lang="en-US" dirty="0" smtClean="0"/>
              <a:t> bud at the 24 somite stage (arrow in A); by the 31 somite stage (C and E), the PNP has reduced in size to a small slit (arrow in E). (</a:t>
            </a:r>
            <a:r>
              <a:rPr lang="en-US" b="1" dirty="0" smtClean="0"/>
              <a:t>B</a:t>
            </a:r>
            <a:r>
              <a:rPr lang="en-US" dirty="0" smtClean="0"/>
              <a:t>, </a:t>
            </a:r>
            <a:r>
              <a:rPr lang="en-US" b="1" dirty="0" smtClean="0"/>
              <a:t>D</a:t>
            </a:r>
            <a:r>
              <a:rPr lang="en-US" dirty="0" smtClean="0"/>
              <a:t> and </a:t>
            </a:r>
            <a:r>
              <a:rPr lang="en-US" b="1" dirty="0" smtClean="0"/>
              <a:t>F</a:t>
            </a:r>
            <a:r>
              <a:rPr lang="en-US" dirty="0" smtClean="0"/>
              <a:t>) In contrast, </a:t>
            </a:r>
            <a:r>
              <a:rPr lang="en-US" i="1" dirty="0" err="1" smtClean="0"/>
              <a:t>Axd</a:t>
            </a:r>
            <a:r>
              <a:rPr lang="en-US" dirty="0" smtClean="0"/>
              <a:t> mutant embryos exhibit dramatically enlarged PNPs at both 26 and 31 somite stages (B and D, respectively), in which closure does not progress beyond the level of somite 24 (arrow in B). At the 26 somite stage (B), the neural folds of the mutant embryo appear elevated, although closure has not progressed. By the 31 somite stage, the neural folds are splayed wide apart (D and F). (</a:t>
            </a:r>
            <a:r>
              <a:rPr lang="en-US" b="1" dirty="0" smtClean="0"/>
              <a:t>G</a:t>
            </a:r>
            <a:r>
              <a:rPr lang="en-US" dirty="0" smtClean="0"/>
              <a:t> and </a:t>
            </a:r>
            <a:r>
              <a:rPr lang="en-US" b="1" dirty="0" smtClean="0"/>
              <a:t>H</a:t>
            </a:r>
            <a:r>
              <a:rPr lang="en-US" dirty="0" smtClean="0"/>
              <a:t>) In an </a:t>
            </a:r>
            <a:r>
              <a:rPr lang="en-US" i="1" dirty="0" err="1" smtClean="0"/>
              <a:t>Axd</a:t>
            </a:r>
            <a:r>
              <a:rPr lang="en-US" dirty="0" err="1" smtClean="0"/>
              <a:t>mutant</a:t>
            </a:r>
            <a:r>
              <a:rPr lang="en-US" dirty="0" smtClean="0"/>
              <a:t> fetus at E16.5, open spina bifida is evident (arrow in G) affecting the low thoracic, lumbar and sacral regions. Transverse sections at the levels indicated by dashed lines in (G) are included in </a:t>
            </a:r>
            <a:r>
              <a:rPr lang="en-US" dirty="0" smtClean="0">
                <a:hlinkClick r:id="rId3"/>
              </a:rPr>
              <a:t>Supplementary Material, Fig. S1</a:t>
            </a:r>
            <a:r>
              <a:rPr lang="en-US" dirty="0" smtClean="0"/>
              <a:t>. Scale bars: 500 </a:t>
            </a:r>
            <a:r>
              <a:rPr lang="en-US" dirty="0" err="1" smtClean="0"/>
              <a:t>μm</a:t>
            </a:r>
            <a:r>
              <a:rPr lang="en-US" dirty="0" smtClean="0"/>
              <a:t> (A–D), 100 </a:t>
            </a:r>
            <a:r>
              <a:rPr lang="en-US" dirty="0" err="1" smtClean="0"/>
              <a:t>μm</a:t>
            </a:r>
            <a:r>
              <a:rPr lang="en-US" dirty="0" smtClean="0"/>
              <a:t> (E), 200 </a:t>
            </a:r>
            <a:r>
              <a:rPr lang="en-US" dirty="0" err="1" smtClean="0"/>
              <a:t>μm</a:t>
            </a:r>
            <a:r>
              <a:rPr lang="en-US" dirty="0" smtClean="0"/>
              <a:t> (F), 2 mm (G) and 1 mm (H).</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8</a:t>
            </a:fld>
            <a:endParaRPr lang="en-US"/>
          </a:p>
        </p:txBody>
      </p:sp>
    </p:spTree>
    <p:extLst>
      <p:ext uri="{BB962C8B-B14F-4D97-AF65-F5344CB8AC3E}">
        <p14:creationId xmlns:p14="http://schemas.microsoft.com/office/powerpoint/2010/main" val="2528517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S1. Appearance of spina bifida at fetal and neonatal stages</a:t>
            </a:r>
            <a:endParaRPr lang="en-US" dirty="0"/>
          </a:p>
          <a:p>
            <a:r>
              <a:rPr lang="en-US" dirty="0"/>
              <a:t>(</a:t>
            </a:r>
            <a:r>
              <a:rPr lang="en-US" b="1" dirty="0"/>
              <a:t>A-D</a:t>
            </a:r>
            <a:r>
              <a:rPr lang="en-US" dirty="0"/>
              <a:t>) Transverse sections through the spinal cord of wild-type (A, C) and </a:t>
            </a:r>
            <a:r>
              <a:rPr lang="en-US" i="1" dirty="0" err="1"/>
              <a:t>Axd</a:t>
            </a:r>
            <a:r>
              <a:rPr lang="en-US" i="1" dirty="0"/>
              <a:t> </a:t>
            </a:r>
            <a:r>
              <a:rPr lang="en-US" dirty="0"/>
              <a:t>mutant (B, D) fetuses at E16.5. High in the lumbar region (A, B) the spinal cord is open in the mutant but the size of the motor pool is comparable to that in the wild-type spinal cord.  More caudally, the </a:t>
            </a:r>
            <a:r>
              <a:rPr lang="en-US" dirty="0" err="1"/>
              <a:t>neuroepithelium</a:t>
            </a:r>
            <a:r>
              <a:rPr lang="en-US" dirty="0"/>
              <a:t> exhibits increasing degeneration and, in the sacral region (C, D), no motor neurons or typical </a:t>
            </a:r>
            <a:r>
              <a:rPr lang="en-US" dirty="0" err="1"/>
              <a:t>neuroepithelial</a:t>
            </a:r>
            <a:r>
              <a:rPr lang="en-US" dirty="0"/>
              <a:t> structure are observed in the mutant (D), although a spinal ganglion is present. (</a:t>
            </a:r>
            <a:r>
              <a:rPr lang="en-US" b="1" dirty="0"/>
              <a:t>E</a:t>
            </a:r>
            <a:r>
              <a:rPr lang="en-US" dirty="0"/>
              <a:t>) By term, the spinal cord has degenerated completely at the site of the lesion.  Abbreviations: m, motor pool; s, spinal ganglion; </a:t>
            </a:r>
            <a:r>
              <a:rPr lang="en-US" dirty="0" err="1"/>
              <a:t>sc</a:t>
            </a:r>
            <a:r>
              <a:rPr lang="en-US" dirty="0"/>
              <a:t>, spinal cord. Scale bars: 0.5mm.</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9</a:t>
            </a:fld>
            <a:endParaRPr lang="en-US"/>
          </a:p>
        </p:txBody>
      </p:sp>
    </p:spTree>
    <p:extLst>
      <p:ext uri="{BB962C8B-B14F-4D97-AF65-F5344CB8AC3E}">
        <p14:creationId xmlns:p14="http://schemas.microsoft.com/office/powerpoint/2010/main" val="104786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S2. Eyelid closure defects in </a:t>
            </a:r>
            <a:r>
              <a:rPr lang="en-US" b="1" i="1" dirty="0" err="1"/>
              <a:t>Axd</a:t>
            </a:r>
            <a:r>
              <a:rPr lang="en-US" b="1" dirty="0"/>
              <a:t> mutant embryos</a:t>
            </a:r>
            <a:endParaRPr lang="en-US" dirty="0"/>
          </a:p>
          <a:p>
            <a:r>
              <a:rPr lang="en-US" dirty="0"/>
              <a:t>At E16.5 the eyelids are closed in wild-type fetuses (A, C). In contrast, eyelids are open (arrow in B) in all </a:t>
            </a:r>
            <a:r>
              <a:rPr lang="en-US" i="1" dirty="0" err="1"/>
              <a:t>Axd</a:t>
            </a:r>
            <a:r>
              <a:rPr lang="en-US" i="1" dirty="0"/>
              <a:t>/</a:t>
            </a:r>
            <a:r>
              <a:rPr lang="en-US" i="1" dirty="0" err="1"/>
              <a:t>Axd</a:t>
            </a:r>
            <a:r>
              <a:rPr lang="en-US" dirty="0"/>
              <a:t> individuals examined (B, D). Spina bifida is evident in the </a:t>
            </a:r>
            <a:r>
              <a:rPr lang="en-US" i="1" dirty="0" err="1"/>
              <a:t>Axd</a:t>
            </a:r>
            <a:r>
              <a:rPr lang="en-US" i="1" dirty="0"/>
              <a:t>/</a:t>
            </a:r>
            <a:r>
              <a:rPr lang="en-US" i="1" dirty="0" err="1"/>
              <a:t>Axd</a:t>
            </a:r>
            <a:r>
              <a:rPr lang="en-US" dirty="0"/>
              <a:t> fetus (D), as well as a shortened ‘remnant’ tail (arrow in D). Scale bars: 1 mm.</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10</a:t>
            </a:fld>
            <a:endParaRPr lang="en-US"/>
          </a:p>
        </p:txBody>
      </p:sp>
    </p:spTree>
    <p:extLst>
      <p:ext uri="{BB962C8B-B14F-4D97-AF65-F5344CB8AC3E}">
        <p14:creationId xmlns:p14="http://schemas.microsoft.com/office/powerpoint/2010/main" val="171241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a:t>(</a:t>
            </a:r>
            <a:r>
              <a:rPr lang="en-US" b="1" dirty="0"/>
              <a:t>C</a:t>
            </a:r>
            <a:r>
              <a:rPr lang="en-US" dirty="0"/>
              <a:t>) In embryos that were genotyped using D15Mit250, the PNP length was compared at stages during and after spinal neural tube closure. The PNP fails to shorten and close in homozygous </a:t>
            </a:r>
            <a:r>
              <a:rPr lang="en-US" i="1" dirty="0" err="1"/>
              <a:t>Axd</a:t>
            </a:r>
            <a:r>
              <a:rPr lang="en-US" i="1" dirty="0"/>
              <a:t>/</a:t>
            </a:r>
            <a:r>
              <a:rPr lang="en-US" i="1" dirty="0" err="1"/>
              <a:t>Axd</a:t>
            </a:r>
            <a:r>
              <a:rPr lang="en-US" dirty="0"/>
              <a:t> embryos (black circles), leading to spina bifida. In contrast, most wild-type embryos exhibit closed PNPs by the 29–31 somite stage (white circles) and </a:t>
            </a:r>
            <a:r>
              <a:rPr lang="en-US" i="1" dirty="0" err="1"/>
              <a:t>Axd</a:t>
            </a:r>
            <a:r>
              <a:rPr lang="en-US" i="1" dirty="0"/>
              <a:t>/+</a:t>
            </a:r>
            <a:r>
              <a:rPr lang="en-US" dirty="0"/>
              <a:t> embryos complete closure by the 35–37 somite stage in most cases (grey circles).</a:t>
            </a:r>
          </a:p>
          <a:p>
            <a:endParaRPr lang="en-US" dirty="0"/>
          </a:p>
        </p:txBody>
      </p:sp>
      <p:sp>
        <p:nvSpPr>
          <p:cNvPr id="4" name="Slide Number Placeholder 3"/>
          <p:cNvSpPr>
            <a:spLocks noGrp="1"/>
          </p:cNvSpPr>
          <p:nvPr>
            <p:ph type="sldNum" sz="quarter" idx="10"/>
          </p:nvPr>
        </p:nvSpPr>
        <p:spPr/>
        <p:txBody>
          <a:bodyPr/>
          <a:lstStyle/>
          <a:p>
            <a:fld id="{CE22054B-FA59-4E62-95FA-610F462F13B2}" type="slidenum">
              <a:rPr lang="en-US" smtClean="0"/>
              <a:t>11</a:t>
            </a:fld>
            <a:endParaRPr lang="en-US"/>
          </a:p>
        </p:txBody>
      </p:sp>
    </p:spTree>
    <p:extLst>
      <p:ext uri="{BB962C8B-B14F-4D97-AF65-F5344CB8AC3E}">
        <p14:creationId xmlns:p14="http://schemas.microsoft.com/office/powerpoint/2010/main" val="1965756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2.</a:t>
            </a:r>
            <a:r>
              <a:rPr lang="en-US" dirty="0"/>
              <a:t>The </a:t>
            </a:r>
            <a:r>
              <a:rPr lang="en-US" i="1" dirty="0" err="1"/>
              <a:t>Axd</a:t>
            </a:r>
            <a:r>
              <a:rPr lang="en-US" dirty="0"/>
              <a:t> mutation maps to a critical region on mouse chromosome 15. (</a:t>
            </a:r>
            <a:r>
              <a:rPr lang="en-US" b="1" dirty="0"/>
              <a:t>A</a:t>
            </a:r>
            <a:r>
              <a:rPr lang="en-US" dirty="0"/>
              <a:t>) In DNA from embryos with spina bifida from an intercross </a:t>
            </a:r>
            <a:r>
              <a:rPr lang="en-US" dirty="0" err="1"/>
              <a:t>of</a:t>
            </a:r>
            <a:r>
              <a:rPr lang="en-US" i="1" dirty="0" err="1"/>
              <a:t>Axd</a:t>
            </a:r>
            <a:r>
              <a:rPr lang="en-US" dirty="0"/>
              <a:t> and C57BL/6 mice, typing of polymorphic markers showed a peak of BALB/c and </a:t>
            </a:r>
            <a:r>
              <a:rPr lang="en-US" i="1" dirty="0" err="1"/>
              <a:t>Axd</a:t>
            </a:r>
            <a:r>
              <a:rPr lang="en-US" dirty="0"/>
              <a:t> alleles (non-C57BL/6) between D15Mit252 and D15Mit171 (22.6–79.4 Mb). Within this region, a peak of </a:t>
            </a:r>
            <a:r>
              <a:rPr lang="en-US" i="1" dirty="0" err="1"/>
              <a:t>Axd</a:t>
            </a:r>
            <a:r>
              <a:rPr lang="en-US" dirty="0"/>
              <a:t> alleles (non-BALB/c or C57BL/6) was present at 38.5–43.6 Mb. (</a:t>
            </a:r>
            <a:r>
              <a:rPr lang="en-US" b="1" dirty="0"/>
              <a:t>B</a:t>
            </a:r>
            <a:r>
              <a:rPr lang="en-US" dirty="0"/>
              <a:t>) Using additional novel polymorphic markers, a critical region of 1.1 Mb was defined between markers CA15–16 and CA15-05 (36.4–37.5 Mb). This region contains 10 known genes (black boxes), as well as 3 RNA genes and various putative processed transcripts (as of </a:t>
            </a:r>
            <a:r>
              <a:rPr lang="en-US" dirty="0" err="1"/>
              <a:t>Ensembl</a:t>
            </a:r>
            <a:r>
              <a:rPr lang="en-US" dirty="0"/>
              <a:t> release 60). The marker D15Mit250 showed 100% association of </a:t>
            </a:r>
            <a:r>
              <a:rPr lang="en-US" dirty="0" err="1"/>
              <a:t>homozygosity</a:t>
            </a:r>
            <a:r>
              <a:rPr lang="en-US" dirty="0"/>
              <a:t> for </a:t>
            </a:r>
            <a:r>
              <a:rPr lang="en-US" i="1" dirty="0" err="1"/>
              <a:t>Axd</a:t>
            </a:r>
            <a:r>
              <a:rPr lang="en-US" dirty="0"/>
              <a:t> alleles with spina bifida. </a:t>
            </a:r>
          </a:p>
        </p:txBody>
      </p:sp>
      <p:sp>
        <p:nvSpPr>
          <p:cNvPr id="4" name="Slide Number Placeholder 3"/>
          <p:cNvSpPr>
            <a:spLocks noGrp="1"/>
          </p:cNvSpPr>
          <p:nvPr>
            <p:ph type="sldNum" sz="quarter" idx="10"/>
          </p:nvPr>
        </p:nvSpPr>
        <p:spPr/>
        <p:txBody>
          <a:bodyPr/>
          <a:lstStyle/>
          <a:p>
            <a:fld id="{CE22054B-FA59-4E62-95FA-610F462F13B2}" type="slidenum">
              <a:rPr lang="en-US" smtClean="0"/>
              <a:t>13</a:t>
            </a:fld>
            <a:endParaRPr lang="en-US"/>
          </a:p>
        </p:txBody>
      </p:sp>
    </p:spTree>
    <p:extLst>
      <p:ext uri="{BB962C8B-B14F-4D97-AF65-F5344CB8AC3E}">
        <p14:creationId xmlns:p14="http://schemas.microsoft.com/office/powerpoint/2010/main" val="93503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1" dirty="0"/>
              <a:t>Figure 2.</a:t>
            </a:r>
            <a:r>
              <a:rPr lang="en-US" dirty="0"/>
              <a:t>The </a:t>
            </a:r>
            <a:r>
              <a:rPr lang="en-US" i="1" dirty="0" err="1"/>
              <a:t>Axd</a:t>
            </a:r>
            <a:r>
              <a:rPr lang="en-US" dirty="0"/>
              <a:t> mutation maps to a critical region on mouse chromosome 15. (</a:t>
            </a:r>
            <a:r>
              <a:rPr lang="en-US" b="1" dirty="0"/>
              <a:t>A</a:t>
            </a:r>
            <a:r>
              <a:rPr lang="en-US" dirty="0"/>
              <a:t>) In DNA from embryos with spina bifida from an intercross </a:t>
            </a:r>
            <a:r>
              <a:rPr lang="en-US" dirty="0" err="1"/>
              <a:t>of</a:t>
            </a:r>
            <a:r>
              <a:rPr lang="en-US" i="1" dirty="0" err="1"/>
              <a:t>Axd</a:t>
            </a:r>
            <a:r>
              <a:rPr lang="en-US" dirty="0"/>
              <a:t> and C57BL/6 mice, typing of polymorphic markers showed a peak of BALB/c and </a:t>
            </a:r>
            <a:r>
              <a:rPr lang="en-US" i="1" dirty="0" err="1"/>
              <a:t>Axd</a:t>
            </a:r>
            <a:r>
              <a:rPr lang="en-US" dirty="0"/>
              <a:t> alleles (non-C57BL/6) between D15Mit252 and D15Mit171 (22.6–79.4 Mb). Within this region, a peak of </a:t>
            </a:r>
            <a:r>
              <a:rPr lang="en-US" i="1" dirty="0" err="1"/>
              <a:t>Axd</a:t>
            </a:r>
            <a:r>
              <a:rPr lang="en-US" dirty="0"/>
              <a:t> alleles (non-BALB/c or C57BL/6) was present at 38.5–43.6 Mb. (</a:t>
            </a:r>
            <a:r>
              <a:rPr lang="en-US" b="1" dirty="0"/>
              <a:t>B</a:t>
            </a:r>
            <a:r>
              <a:rPr lang="en-US" dirty="0"/>
              <a:t>) Using additional novel polymorphic markers, a critical region of 1.1 Mb was defined between markers CA15–16 and CA15-05 (36.4–37.5 Mb). This region contains 10 known genes (black boxes), as well as 3 RNA genes and various putative processed transcripts (as of </a:t>
            </a:r>
            <a:r>
              <a:rPr lang="en-US" dirty="0" err="1"/>
              <a:t>Ensembl</a:t>
            </a:r>
            <a:r>
              <a:rPr lang="en-US" dirty="0"/>
              <a:t> release 60). The marker D15Mit250 showed 100% association of </a:t>
            </a:r>
            <a:r>
              <a:rPr lang="en-US" dirty="0" err="1"/>
              <a:t>homozygosity</a:t>
            </a:r>
            <a:r>
              <a:rPr lang="en-US" dirty="0"/>
              <a:t> for </a:t>
            </a:r>
            <a:r>
              <a:rPr lang="en-US" i="1" dirty="0" err="1"/>
              <a:t>Axd</a:t>
            </a:r>
            <a:r>
              <a:rPr lang="en-US" dirty="0"/>
              <a:t> alleles with spina bifida. </a:t>
            </a:r>
          </a:p>
        </p:txBody>
      </p:sp>
      <p:sp>
        <p:nvSpPr>
          <p:cNvPr id="4" name="Slide Number Placeholder 3"/>
          <p:cNvSpPr>
            <a:spLocks noGrp="1"/>
          </p:cNvSpPr>
          <p:nvPr>
            <p:ph type="sldNum" sz="quarter" idx="10"/>
          </p:nvPr>
        </p:nvSpPr>
        <p:spPr/>
        <p:txBody>
          <a:bodyPr/>
          <a:lstStyle/>
          <a:p>
            <a:fld id="{CE22054B-FA59-4E62-95FA-610F462F13B2}" type="slidenum">
              <a:rPr lang="en-US" smtClean="0"/>
              <a:t>15</a:t>
            </a:fld>
            <a:endParaRPr lang="en-US"/>
          </a:p>
        </p:txBody>
      </p:sp>
    </p:spTree>
    <p:extLst>
      <p:ext uri="{BB962C8B-B14F-4D97-AF65-F5344CB8AC3E}">
        <p14:creationId xmlns:p14="http://schemas.microsoft.com/office/powerpoint/2010/main" val="93503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F474500A-EF79-4D01-AA24-636A3210EBEF}" type="datetimeFigureOut">
              <a:rPr lang="en-US" smtClean="0"/>
              <a:t>11/21/2011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ABC73-D0C9-4211-80EF-67B150DD6812}"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74500A-EF79-4D01-AA24-636A3210EBEF}" type="datetimeFigureOut">
              <a:rPr lang="en-US" smtClean="0"/>
              <a:t>11/21/2011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ABC73-D0C9-4211-80EF-67B150DD68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74500A-EF79-4D01-AA24-636A3210EBEF}" type="datetimeFigureOut">
              <a:rPr lang="en-US" smtClean="0"/>
              <a:t>11/21/2011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ABC73-D0C9-4211-80EF-67B150DD681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74500A-EF79-4D01-AA24-636A3210EBEF}" type="datetimeFigureOut">
              <a:rPr lang="en-US" smtClean="0"/>
              <a:t>11/21/2011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ABC73-D0C9-4211-80EF-67B150DD681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F474500A-EF79-4D01-AA24-636A3210EBEF}" type="datetimeFigureOut">
              <a:rPr lang="en-US" smtClean="0"/>
              <a:t>11/21/2011</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BC3ABC73-D0C9-4211-80EF-67B150DD681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74500A-EF79-4D01-AA24-636A3210EBEF}" type="datetimeFigureOut">
              <a:rPr lang="en-US" smtClean="0"/>
              <a:t>11/21/2011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ABC73-D0C9-4211-80EF-67B150DD681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74500A-EF79-4D01-AA24-636A3210EBEF}" type="datetimeFigureOut">
              <a:rPr lang="en-US" smtClean="0"/>
              <a:t>11/21/2011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3ABC73-D0C9-4211-80EF-67B150DD681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74500A-EF79-4D01-AA24-636A3210EBEF}" type="datetimeFigureOut">
              <a:rPr lang="en-US" smtClean="0"/>
              <a:t>11/21/2011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3ABC73-D0C9-4211-80EF-67B150DD68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74500A-EF79-4D01-AA24-636A3210EBEF}" type="datetimeFigureOut">
              <a:rPr lang="en-US" smtClean="0"/>
              <a:t>11/21/2011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3ABC73-D0C9-4211-80EF-67B150DD68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74500A-EF79-4D01-AA24-636A3210EBEF}" type="datetimeFigureOut">
              <a:rPr lang="en-US" smtClean="0"/>
              <a:t>11/21/2011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ABC73-D0C9-4211-80EF-67B150DD6812}"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F474500A-EF79-4D01-AA24-636A3210EBEF}" type="datetimeFigureOut">
              <a:rPr lang="en-US" smtClean="0"/>
              <a:t>11/21/2011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ABC73-D0C9-4211-80EF-67B150DD6812}"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F474500A-EF79-4D01-AA24-636A3210EBEF}" type="datetimeFigureOut">
              <a:rPr lang="en-US" smtClean="0"/>
              <a:t>11/21/2011</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C3ABC73-D0C9-4211-80EF-67B150DD681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85800"/>
            <a:ext cx="8229600" cy="1143000"/>
          </a:xfrm>
        </p:spPr>
        <p:txBody>
          <a:bodyPr>
            <a:noAutofit/>
          </a:bodyPr>
          <a:lstStyle/>
          <a:p>
            <a:r>
              <a:rPr lang="en-US" sz="3200" dirty="0" smtClean="0">
                <a:ln w="13335" cmpd="sng">
                  <a:solidFill>
                    <a:schemeClr val="accent1">
                      <a:lumMod val="60000"/>
                      <a:lumOff val="40000"/>
                    </a:schemeClr>
                  </a:solidFill>
                  <a:prstDash val="solid"/>
                </a:ln>
                <a:latin typeface="Cambria Math" pitchFamily="18" charset="0"/>
                <a:ea typeface="Cambria Math" pitchFamily="18" charset="0"/>
              </a:rPr>
              <a:t>Over-expression of </a:t>
            </a:r>
            <a:r>
              <a:rPr lang="en-US" sz="3200" i="1" dirty="0" smtClean="0">
                <a:ln w="13335" cmpd="sng">
                  <a:solidFill>
                    <a:schemeClr val="accent1">
                      <a:lumMod val="60000"/>
                      <a:lumOff val="40000"/>
                    </a:schemeClr>
                  </a:solidFill>
                  <a:prstDash val="solid"/>
                </a:ln>
                <a:latin typeface="Cambria Math" pitchFamily="18" charset="0"/>
                <a:ea typeface="Cambria Math" pitchFamily="18" charset="0"/>
              </a:rPr>
              <a:t>Grhl2 </a:t>
            </a:r>
            <a:r>
              <a:rPr lang="en-US" sz="3200" dirty="0" smtClean="0">
                <a:ln w="13335" cmpd="sng">
                  <a:solidFill>
                    <a:schemeClr val="accent1">
                      <a:lumMod val="60000"/>
                      <a:lumOff val="40000"/>
                    </a:schemeClr>
                  </a:solidFill>
                  <a:prstDash val="solid"/>
                </a:ln>
                <a:latin typeface="Cambria Math" pitchFamily="18" charset="0"/>
                <a:ea typeface="Cambria Math" pitchFamily="18" charset="0"/>
              </a:rPr>
              <a:t>causes spina bifida in the </a:t>
            </a:r>
            <a:r>
              <a:rPr lang="en-US" sz="3200" i="1" dirty="0" smtClean="0">
                <a:ln w="13335" cmpd="sng">
                  <a:solidFill>
                    <a:schemeClr val="accent1">
                      <a:lumMod val="60000"/>
                      <a:lumOff val="40000"/>
                    </a:schemeClr>
                  </a:solidFill>
                  <a:prstDash val="solid"/>
                </a:ln>
                <a:latin typeface="Cambria Math" pitchFamily="18" charset="0"/>
                <a:ea typeface="Cambria Math" pitchFamily="18" charset="0"/>
              </a:rPr>
              <a:t>Axial defects </a:t>
            </a:r>
            <a:r>
              <a:rPr lang="en-US" sz="3200" dirty="0" smtClean="0">
                <a:ln w="13335" cmpd="sng">
                  <a:solidFill>
                    <a:schemeClr val="accent1">
                      <a:lumMod val="60000"/>
                      <a:lumOff val="40000"/>
                    </a:schemeClr>
                  </a:solidFill>
                  <a:prstDash val="solid"/>
                </a:ln>
                <a:latin typeface="Cambria Math" pitchFamily="18" charset="0"/>
                <a:ea typeface="Cambria Math" pitchFamily="18" charset="0"/>
              </a:rPr>
              <a:t>mutant mouse</a:t>
            </a:r>
            <a:endParaRPr lang="en-US" sz="3200" i="1" dirty="0">
              <a:ln w="13335" cmpd="sng">
                <a:solidFill>
                  <a:schemeClr val="accent1">
                    <a:lumMod val="60000"/>
                    <a:lumOff val="40000"/>
                  </a:schemeClr>
                </a:solidFill>
                <a:prstDash val="solid"/>
              </a:ln>
              <a:latin typeface="Cambria Math" pitchFamily="18" charset="0"/>
              <a:ea typeface="Cambria Math" pitchFamily="18" charset="0"/>
            </a:endParaRPr>
          </a:p>
        </p:txBody>
      </p:sp>
      <p:sp>
        <p:nvSpPr>
          <p:cNvPr id="8" name="Text Placeholder 2"/>
          <p:cNvSpPr txBox="1">
            <a:spLocks/>
          </p:cNvSpPr>
          <p:nvPr/>
        </p:nvSpPr>
        <p:spPr>
          <a:xfrm>
            <a:off x="435591" y="4419600"/>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None/>
            </a:pPr>
            <a:r>
              <a:rPr lang="en-US" sz="2800" dirty="0" smtClean="0">
                <a:latin typeface="Cambria Math" pitchFamily="18" charset="0"/>
                <a:ea typeface="Cambria Math" pitchFamily="18" charset="0"/>
              </a:rPr>
              <a:t>Kevin Ann Hunt</a:t>
            </a:r>
            <a:endParaRPr lang="en-US" sz="2800" dirty="0">
              <a:latin typeface="Cambria Math" pitchFamily="18" charset="0"/>
              <a:ea typeface="Cambria Math" pitchFamily="18" charset="0"/>
            </a:endParaRPr>
          </a:p>
        </p:txBody>
      </p:sp>
      <p:sp>
        <p:nvSpPr>
          <p:cNvPr id="9" name="Text Placeholder 2"/>
          <p:cNvSpPr txBox="1">
            <a:spLocks/>
          </p:cNvSpPr>
          <p:nvPr/>
        </p:nvSpPr>
        <p:spPr>
          <a:xfrm>
            <a:off x="467436" y="5105400"/>
            <a:ext cx="8305800" cy="1524000"/>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457200">
              <a:buNone/>
            </a:pPr>
            <a:r>
              <a:rPr lang="en-US" sz="1600" dirty="0" err="1"/>
              <a:t>Brouns</a:t>
            </a:r>
            <a:r>
              <a:rPr lang="en-US" sz="1600" dirty="0"/>
              <a:t>, Madeleine R., Sandra C.P. De Castro, </a:t>
            </a:r>
            <a:r>
              <a:rPr lang="en-US" sz="1600" dirty="0" err="1"/>
              <a:t>Els</a:t>
            </a:r>
            <a:r>
              <a:rPr lang="en-US" sz="1600" dirty="0"/>
              <a:t> A. </a:t>
            </a:r>
            <a:r>
              <a:rPr lang="en-US" sz="1600" dirty="0" err="1"/>
              <a:t>Terwindt-Rouwenhorst</a:t>
            </a:r>
            <a:r>
              <a:rPr lang="en-US" sz="1600" dirty="0"/>
              <a:t>, </a:t>
            </a:r>
            <a:r>
              <a:rPr lang="en-US" sz="1600" dirty="0" err="1"/>
              <a:t>Valentina</a:t>
            </a:r>
            <a:r>
              <a:rPr lang="en-US" sz="1600" dirty="0"/>
              <a:t> </a:t>
            </a:r>
            <a:r>
              <a:rPr lang="en-US" sz="1600" dirty="0" smtClean="0"/>
              <a:t>Massa, 	Johan </a:t>
            </a:r>
            <a:r>
              <a:rPr lang="en-US" sz="1600" dirty="0"/>
              <a:t>W. </a:t>
            </a:r>
            <a:r>
              <a:rPr lang="en-US" sz="1600" dirty="0" err="1"/>
              <a:t>Hekking</a:t>
            </a:r>
            <a:r>
              <a:rPr lang="en-US" sz="1600" dirty="0"/>
              <a:t>, Caroline S. </a:t>
            </a:r>
            <a:r>
              <a:rPr lang="en-US" sz="1600" dirty="0" err="1"/>
              <a:t>Hirst</a:t>
            </a:r>
            <a:r>
              <a:rPr lang="en-US" sz="1600" dirty="0"/>
              <a:t>, Dawn </a:t>
            </a:r>
            <a:r>
              <a:rPr lang="en-US" sz="1600" dirty="0" err="1"/>
              <a:t>Savery</a:t>
            </a:r>
            <a:r>
              <a:rPr lang="en-US" sz="1600" dirty="0"/>
              <a:t>, Chantal Munts, Darren Partridge, </a:t>
            </a:r>
            <a:r>
              <a:rPr lang="en-US" sz="1600" dirty="0" smtClean="0"/>
              <a:t>	</a:t>
            </a:r>
            <a:r>
              <a:rPr lang="en-US" sz="1600" dirty="0" err="1" smtClean="0"/>
              <a:t>Wout</a:t>
            </a:r>
            <a:r>
              <a:rPr lang="en-US" sz="1600" dirty="0" smtClean="0"/>
              <a:t> </a:t>
            </a:r>
            <a:r>
              <a:rPr lang="en-US" sz="1600" dirty="0" err="1"/>
              <a:t>Lamers</a:t>
            </a:r>
            <a:r>
              <a:rPr lang="en-US" sz="1600" dirty="0"/>
              <a:t>, </a:t>
            </a:r>
            <a:r>
              <a:rPr lang="en-US" sz="1600" dirty="0" err="1"/>
              <a:t>Eleonore</a:t>
            </a:r>
            <a:r>
              <a:rPr lang="en-US" sz="1600" dirty="0"/>
              <a:t> </a:t>
            </a:r>
            <a:r>
              <a:rPr lang="en-US" sz="1600" dirty="0" err="1"/>
              <a:t>Köhler</a:t>
            </a:r>
            <a:r>
              <a:rPr lang="en-US" sz="1600" dirty="0"/>
              <a:t>, </a:t>
            </a:r>
            <a:r>
              <a:rPr lang="en-US" sz="1600" dirty="0" err="1"/>
              <a:t>Henny</a:t>
            </a:r>
            <a:r>
              <a:rPr lang="en-US" sz="1600" dirty="0"/>
              <a:t> W. Van </a:t>
            </a:r>
            <a:r>
              <a:rPr lang="en-US" sz="1600" dirty="0" err="1"/>
              <a:t>Straaten</a:t>
            </a:r>
            <a:r>
              <a:rPr lang="en-US" sz="1600" dirty="0"/>
              <a:t>, Andrew J. </a:t>
            </a:r>
            <a:r>
              <a:rPr lang="en-US" sz="1600" dirty="0" err="1"/>
              <a:t>Copp</a:t>
            </a:r>
            <a:r>
              <a:rPr lang="en-US" sz="1600" dirty="0"/>
              <a:t>, and </a:t>
            </a:r>
            <a:r>
              <a:rPr lang="en-US" sz="1600" dirty="0" smtClean="0"/>
              <a:t>	Nicholas </a:t>
            </a:r>
            <a:r>
              <a:rPr lang="en-US" sz="1600" dirty="0"/>
              <a:t>D.E Greene. "Over-expression of Grhl2 Causes Spina Bifida in the Axial </a:t>
            </a:r>
            <a:r>
              <a:rPr lang="en-US" sz="1600" dirty="0" smtClean="0"/>
              <a:t>	Defects </a:t>
            </a:r>
            <a:r>
              <a:rPr lang="en-US" sz="1600" dirty="0"/>
              <a:t>Mutant Mouse." </a:t>
            </a:r>
            <a:r>
              <a:rPr lang="en-US" sz="1600" i="1" dirty="0"/>
              <a:t>Human Molecular Genetics</a:t>
            </a:r>
            <a:r>
              <a:rPr lang="en-US" sz="1600" dirty="0"/>
              <a:t> 20.8 (2011): 1536-546.</a:t>
            </a:r>
            <a:endParaRPr lang="en-US" sz="1600" dirty="0">
              <a:latin typeface="Cambria Math" pitchFamily="18" charset="0"/>
              <a:ea typeface="Cambria Math" pitchFamily="18" charset="0"/>
            </a:endParaRPr>
          </a:p>
        </p:txBody>
      </p:sp>
    </p:spTree>
    <p:extLst>
      <p:ext uri="{BB962C8B-B14F-4D97-AF65-F5344CB8AC3E}">
        <p14:creationId xmlns:p14="http://schemas.microsoft.com/office/powerpoint/2010/main" val="1972844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untka02\Downloads\ddr031supp_Fig2.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0" t="9534" r="3600"/>
          <a:stretch/>
        </p:blipFill>
        <p:spPr bwMode="auto">
          <a:xfrm>
            <a:off x="1828800" y="530772"/>
            <a:ext cx="5486400" cy="577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878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hmg.oxfordjournals.org/content/20/8/1536/F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59540"/>
          <a:stretch/>
        </p:blipFill>
        <p:spPr bwMode="auto">
          <a:xfrm>
            <a:off x="1524000" y="762000"/>
            <a:ext cx="6306820" cy="480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662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362"/>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54641" y="587077"/>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Phenotype embryos from </a:t>
            </a:r>
            <a:r>
              <a:rPr lang="en-US" i="1" dirty="0" err="1" smtClean="0">
                <a:solidFill>
                  <a:schemeClr val="tx2">
                    <a:lumMod val="20000"/>
                    <a:lumOff val="80000"/>
                  </a:schemeClr>
                </a:solidFill>
                <a:latin typeface="Cambria Math" pitchFamily="18" charset="0"/>
                <a:ea typeface="Cambria Math" pitchFamily="18" charset="0"/>
              </a:rPr>
              <a:t>Axd</a:t>
            </a:r>
            <a:r>
              <a:rPr lang="en-US" dirty="0" smtClean="0">
                <a:solidFill>
                  <a:schemeClr val="tx2">
                    <a:lumMod val="20000"/>
                    <a:lumOff val="80000"/>
                  </a:schemeClr>
                </a:solidFill>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endParaRPr lang="en-US"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335955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30" presetClass="emph" presetSubtype="0" fill="hold" nodeType="withEffect">
                                  <p:stCondLst>
                                    <p:cond delay="0"/>
                                  </p:stCondLst>
                                  <p:childTnLst>
                                    <p:animClr clrSpc="hsl" dir="cw">
                                      <p:cBhvr override="childStyle">
                                        <p:cTn id="14" dur="500" fill="hold"/>
                                        <p:tgtEl>
                                          <p:spTgt spid="3">
                                            <p:txEl>
                                              <p:pRg st="1" end="1"/>
                                            </p:txEl>
                                          </p:spTgt>
                                        </p:tgtEl>
                                        <p:attrNameLst>
                                          <p:attrName>style.color</p:attrName>
                                        </p:attrNameLst>
                                      </p:cBhvr>
                                      <p:by>
                                        <p:hsl h="0" s="12549" l="25098"/>
                                      </p:by>
                                    </p:animClr>
                                    <p:animClr clrSpc="hsl" dir="cw">
                                      <p:cBhvr>
                                        <p:cTn id="15" dur="500" fill="hold"/>
                                        <p:tgtEl>
                                          <p:spTgt spid="3">
                                            <p:txEl>
                                              <p:pRg st="1" end="1"/>
                                            </p:txEl>
                                          </p:spTgt>
                                        </p:tgtEl>
                                        <p:attrNameLst>
                                          <p:attrName>fillcolor</p:attrName>
                                        </p:attrNameLst>
                                      </p:cBhvr>
                                      <p:by>
                                        <p:hsl h="0" s="12549" l="25098"/>
                                      </p:by>
                                    </p:animClr>
                                    <p:animClr clrSpc="hsl" dir="cw">
                                      <p:cBhvr>
                                        <p:cTn id="16" dur="500" fill="hold"/>
                                        <p:tgtEl>
                                          <p:spTgt spid="3">
                                            <p:txEl>
                                              <p:pRg st="1" end="1"/>
                                            </p:txEl>
                                          </p:spTgt>
                                        </p:tgtEl>
                                        <p:attrNameLst>
                                          <p:attrName>stroke.color</p:attrName>
                                        </p:attrNameLst>
                                      </p:cBhvr>
                                      <p:by>
                                        <p:hsl h="0" s="12549" l="25098"/>
                                      </p:by>
                                    </p:animClr>
                                    <p:set>
                                      <p:cBhvr>
                                        <p:cTn id="17"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hmg.oxfordjournals.org/content/20/8/1536/F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b="40805"/>
          <a:stretch/>
        </p:blipFill>
        <p:spPr bwMode="auto">
          <a:xfrm>
            <a:off x="1629410" y="152400"/>
            <a:ext cx="5838190" cy="651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0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362"/>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575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marL="640080" lvl="2" indent="-274320">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1.1 Mb region on chromosome </a:t>
            </a:r>
            <a:r>
              <a:rPr lang="en-US" dirty="0" smtClean="0">
                <a:solidFill>
                  <a:schemeClr val="tx2">
                    <a:lumMod val="20000"/>
                    <a:lumOff val="80000"/>
                  </a:schemeClr>
                </a:solidFill>
                <a:latin typeface="Cambria Math" pitchFamily="18" charset="0"/>
                <a:ea typeface="Cambria Math" pitchFamily="18" charset="0"/>
              </a:rPr>
              <a:t>15</a:t>
            </a:r>
          </a:p>
          <a:p>
            <a:pPr marL="640080" lvl="2" indent="-274320">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Corresponding human </a:t>
            </a:r>
            <a:r>
              <a:rPr lang="en-US" dirty="0" err="1" smtClean="0">
                <a:solidFill>
                  <a:schemeClr val="tx2">
                    <a:lumMod val="20000"/>
                    <a:lumOff val="80000"/>
                  </a:schemeClr>
                </a:solidFill>
                <a:latin typeface="Cambria Math" pitchFamily="18" charset="0"/>
                <a:ea typeface="Cambria Math" pitchFamily="18" charset="0"/>
              </a:rPr>
              <a:t>syntenic</a:t>
            </a:r>
            <a:r>
              <a:rPr lang="en-US" dirty="0" smtClean="0">
                <a:solidFill>
                  <a:schemeClr val="tx2">
                    <a:lumMod val="20000"/>
                    <a:lumOff val="80000"/>
                  </a:schemeClr>
                </a:solidFill>
                <a:latin typeface="Cambria Math" pitchFamily="18" charset="0"/>
                <a:ea typeface="Cambria Math" pitchFamily="18" charset="0"/>
              </a:rPr>
              <a:t> region at chromosome 8q22</a:t>
            </a:r>
            <a:endParaRPr lang="en-US" dirty="0" smtClean="0">
              <a:solidFill>
                <a:schemeClr val="tx2">
                  <a:lumMod val="20000"/>
                  <a:lumOff val="80000"/>
                </a:schemeClr>
              </a:solidFill>
              <a:latin typeface="Cambria Math" pitchFamily="18" charset="0"/>
              <a:ea typeface="Cambria Math" pitchFamily="18" charset="0"/>
            </a:endParaRP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197785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30" presetClass="emph" presetSubtype="0" fill="hold" nodeType="withEffect">
                                  <p:stCondLst>
                                    <p:cond delay="0"/>
                                  </p:stCondLst>
                                  <p:childTnLst>
                                    <p:animClr clrSpc="hsl" dir="cw">
                                      <p:cBhvr override="childStyle">
                                        <p:cTn id="29" dur="500" fill="hold"/>
                                        <p:tgtEl>
                                          <p:spTgt spid="3">
                                            <p:txEl>
                                              <p:pRg st="4" end="4"/>
                                            </p:txEl>
                                          </p:spTgt>
                                        </p:tgtEl>
                                        <p:attrNameLst>
                                          <p:attrName>style.color</p:attrName>
                                        </p:attrNameLst>
                                      </p:cBhvr>
                                      <p:by>
                                        <p:hsl h="0" s="12549" l="25098"/>
                                      </p:by>
                                    </p:animClr>
                                    <p:animClr clrSpc="hsl" dir="cw">
                                      <p:cBhvr>
                                        <p:cTn id="30" dur="500" fill="hold"/>
                                        <p:tgtEl>
                                          <p:spTgt spid="3">
                                            <p:txEl>
                                              <p:pRg st="4" end="4"/>
                                            </p:txEl>
                                          </p:spTgt>
                                        </p:tgtEl>
                                        <p:attrNameLst>
                                          <p:attrName>fillcolor</p:attrName>
                                        </p:attrNameLst>
                                      </p:cBhvr>
                                      <p:by>
                                        <p:hsl h="0" s="12549" l="25098"/>
                                      </p:by>
                                    </p:animClr>
                                    <p:animClr clrSpc="hsl" dir="cw">
                                      <p:cBhvr>
                                        <p:cTn id="31" dur="500" fill="hold"/>
                                        <p:tgtEl>
                                          <p:spTgt spid="3">
                                            <p:txEl>
                                              <p:pRg st="4" end="4"/>
                                            </p:txEl>
                                          </p:spTgt>
                                        </p:tgtEl>
                                        <p:attrNameLst>
                                          <p:attrName>stroke.color</p:attrName>
                                        </p:attrNameLst>
                                      </p:cBhvr>
                                      <p:by>
                                        <p:hsl h="0" s="12549" l="25098"/>
                                      </p:by>
                                    </p:animClr>
                                    <p:set>
                                      <p:cBhvr>
                                        <p:cTn id="32" dur="500" fill="hold"/>
                                        <p:tgtEl>
                                          <p:spTgt spid="3">
                                            <p:txEl>
                                              <p:pRg st="4" end="4"/>
                                            </p:txEl>
                                          </p:spTgt>
                                        </p:tgtEl>
                                        <p:attrNameLst>
                                          <p:attrName>fill.type</p:attrName>
                                        </p:attrNameLst>
                                      </p:cBhvr>
                                      <p:to>
                                        <p:strVal val="solid"/>
                                      </p:to>
                                    </p:set>
                                  </p:childTnLst>
                                </p:cTn>
                              </p:par>
                              <p:par>
                                <p:cTn id="33" presetID="10" presetClass="exit" presetSubtype="0" fill="hold" nodeType="withEffect">
                                  <p:stCondLst>
                                    <p:cond delay="0"/>
                                  </p:stCondLst>
                                  <p:childTnLst>
                                    <p:animEffect transition="out" filter="fade">
                                      <p:cBhvr>
                                        <p:cTn id="34" dur="500"/>
                                        <p:tgtEl>
                                          <p:spTgt spid="3">
                                            <p:txEl>
                                              <p:pRg st="2" end="2"/>
                                            </p:txEl>
                                          </p:spTgt>
                                        </p:tgtEl>
                                      </p:cBhvr>
                                    </p:animEffect>
                                    <p:set>
                                      <p:cBhvr>
                                        <p:cTn id="35" dur="1" fill="hold">
                                          <p:stCondLst>
                                            <p:cond delay="499"/>
                                          </p:stCondLst>
                                        </p:cTn>
                                        <p:tgtEl>
                                          <p:spTgt spid="3">
                                            <p:txEl>
                                              <p:pRg st="2" end="2"/>
                                            </p:txEl>
                                          </p:spTgt>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
                                            <p:txEl>
                                              <p:pRg st="3" end="3"/>
                                            </p:txEl>
                                          </p:spTgt>
                                        </p:tgtEl>
                                      </p:cBhvr>
                                    </p:animEffect>
                                    <p:set>
                                      <p:cBhvr>
                                        <p:cTn id="38"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hmg.oxfordjournals.org/content/20/8/1536/F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37807" b="40805"/>
          <a:stretch/>
        </p:blipFill>
        <p:spPr bwMode="auto">
          <a:xfrm>
            <a:off x="1652905" y="2209800"/>
            <a:ext cx="5838190" cy="23535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95495" y="2850108"/>
            <a:ext cx="114300" cy="533400"/>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09495" y="2850108"/>
            <a:ext cx="114300" cy="533400"/>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66695" y="2850108"/>
            <a:ext cx="114300" cy="533400"/>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04895" y="2850108"/>
            <a:ext cx="114300" cy="533400"/>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86095" y="2863246"/>
            <a:ext cx="114300" cy="533400"/>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32986" y="2850108"/>
            <a:ext cx="114300" cy="533400"/>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4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956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lvl="1">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No mutation detected</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424768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30" presetClass="emph" presetSubtype="0" fill="hold" nodeType="withEffect">
                                  <p:stCondLst>
                                    <p:cond delay="0"/>
                                  </p:stCondLst>
                                  <p:childTnLst>
                                    <p:animClr clrSpc="hsl" dir="cw">
                                      <p:cBhvr override="childStyle">
                                        <p:cTn id="29" dur="500" fill="hold"/>
                                        <p:tgtEl>
                                          <p:spTgt spid="3">
                                            <p:txEl>
                                              <p:pRg st="4" end="4"/>
                                            </p:txEl>
                                          </p:spTgt>
                                        </p:tgtEl>
                                        <p:attrNameLst>
                                          <p:attrName>style.color</p:attrName>
                                        </p:attrNameLst>
                                      </p:cBhvr>
                                      <p:by>
                                        <p:hsl h="0" s="12549" l="25098"/>
                                      </p:by>
                                    </p:animClr>
                                    <p:animClr clrSpc="hsl" dir="cw">
                                      <p:cBhvr>
                                        <p:cTn id="30" dur="500" fill="hold"/>
                                        <p:tgtEl>
                                          <p:spTgt spid="3">
                                            <p:txEl>
                                              <p:pRg st="4" end="4"/>
                                            </p:txEl>
                                          </p:spTgt>
                                        </p:tgtEl>
                                        <p:attrNameLst>
                                          <p:attrName>fillcolor</p:attrName>
                                        </p:attrNameLst>
                                      </p:cBhvr>
                                      <p:by>
                                        <p:hsl h="0" s="12549" l="25098"/>
                                      </p:by>
                                    </p:animClr>
                                    <p:animClr clrSpc="hsl" dir="cw">
                                      <p:cBhvr>
                                        <p:cTn id="31" dur="500" fill="hold"/>
                                        <p:tgtEl>
                                          <p:spTgt spid="3">
                                            <p:txEl>
                                              <p:pRg st="4" end="4"/>
                                            </p:txEl>
                                          </p:spTgt>
                                        </p:tgtEl>
                                        <p:attrNameLst>
                                          <p:attrName>stroke.color</p:attrName>
                                        </p:attrNameLst>
                                      </p:cBhvr>
                                      <p:by>
                                        <p:hsl h="0" s="12549" l="25098"/>
                                      </p:by>
                                    </p:animClr>
                                    <p:set>
                                      <p:cBhvr>
                                        <p:cTn id="32" dur="500" fill="hold"/>
                                        <p:tgtEl>
                                          <p:spTgt spid="3">
                                            <p:txEl>
                                              <p:pRg st="4" end="4"/>
                                            </p:txEl>
                                          </p:spTgt>
                                        </p:tgtEl>
                                        <p:attrNameLst>
                                          <p:attrName>fill.type</p:attrName>
                                        </p:attrNameLst>
                                      </p:cBhvr>
                                      <p:to>
                                        <p:strVal val="solid"/>
                                      </p:to>
                                    </p:set>
                                  </p:childTnLst>
                                </p:cTn>
                              </p:par>
                              <p:par>
                                <p:cTn id="33" presetID="10" presetClass="exit" presetSubtype="0" fill="hold" nodeType="withEffect">
                                  <p:stCondLst>
                                    <p:cond delay="0"/>
                                  </p:stCondLst>
                                  <p:childTnLst>
                                    <p:animEffect transition="out" filter="fade">
                                      <p:cBhvr>
                                        <p:cTn id="34" dur="500"/>
                                        <p:tgtEl>
                                          <p:spTgt spid="3">
                                            <p:txEl>
                                              <p:pRg st="3" end="3"/>
                                            </p:txEl>
                                          </p:spTgt>
                                        </p:tgtEl>
                                      </p:cBhvr>
                                    </p:animEffect>
                                    <p:set>
                                      <p:cBhvr>
                                        <p:cTn id="35"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mg.oxfordjournals.org/content/20/8/1536/F3.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r="52031" b="40439"/>
          <a:stretch/>
        </p:blipFill>
        <p:spPr bwMode="auto">
          <a:xfrm>
            <a:off x="1704975" y="838200"/>
            <a:ext cx="584835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602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mg.oxfordjournals.org/content/20/8/1536/F3.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7188" b="46813"/>
          <a:stretch/>
        </p:blipFill>
        <p:spPr bwMode="auto">
          <a:xfrm>
            <a:off x="1295400" y="1066800"/>
            <a:ext cx="643890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04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untka02\Downloads\ddr031supp_Fig4.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25"/>
          <a:stretch/>
        </p:blipFill>
        <p:spPr bwMode="auto">
          <a:xfrm>
            <a:off x="2385060" y="1665026"/>
            <a:ext cx="4373880" cy="388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10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91" y="152400"/>
            <a:ext cx="8229600" cy="579438"/>
          </a:xfrm>
        </p:spPr>
        <p:txBody>
          <a:bodyPr>
            <a:normAutofit/>
          </a:bodyPr>
          <a:lstStyle/>
          <a:p>
            <a:r>
              <a:rPr lang="en-US" sz="3200" dirty="0" smtClean="0">
                <a:ln w="13335" cmpd="sng">
                  <a:solidFill>
                    <a:schemeClr val="accent1">
                      <a:lumMod val="60000"/>
                      <a:lumOff val="40000"/>
                    </a:schemeClr>
                  </a:solidFill>
                  <a:prstDash val="solid"/>
                </a:ln>
              </a:rPr>
              <a:t>Outline</a:t>
            </a:r>
            <a:endParaRPr lang="en-US" sz="32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12236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sz="2800" dirty="0" smtClean="0">
                <a:latin typeface="Cambria Math" pitchFamily="18" charset="0"/>
                <a:ea typeface="Cambria Math" pitchFamily="18" charset="0"/>
              </a:rPr>
              <a:t>Introduction</a:t>
            </a:r>
          </a:p>
          <a:p>
            <a:pPr>
              <a:buSzPct val="70000"/>
              <a:buFont typeface="Wingdings" pitchFamily="2" charset="2"/>
              <a:buChar char="§"/>
            </a:pPr>
            <a:r>
              <a:rPr lang="en-US" sz="2800" dirty="0" smtClean="0">
                <a:latin typeface="Cambria Math" pitchFamily="18" charset="0"/>
                <a:ea typeface="Cambria Math" pitchFamily="18" charset="0"/>
              </a:rPr>
              <a:t>Objective</a:t>
            </a:r>
          </a:p>
          <a:p>
            <a:pPr>
              <a:buSzPct val="70000"/>
              <a:buFont typeface="Wingdings" pitchFamily="2" charset="2"/>
              <a:buChar char="§"/>
            </a:pPr>
            <a:r>
              <a:rPr lang="en-US" sz="2800" dirty="0" smtClean="0">
                <a:latin typeface="Cambria Math" pitchFamily="18" charset="0"/>
                <a:ea typeface="Cambria Math" pitchFamily="18" charset="0"/>
              </a:rPr>
              <a:t>Experimental Approach and Results</a:t>
            </a:r>
          </a:p>
          <a:p>
            <a:pPr>
              <a:buSzPct val="70000"/>
              <a:buFont typeface="Wingdings" pitchFamily="2" charset="2"/>
              <a:buChar char="§"/>
            </a:pPr>
            <a:r>
              <a:rPr lang="en-US" sz="2800" dirty="0" smtClean="0">
                <a:latin typeface="Cambria Math" pitchFamily="18" charset="0"/>
                <a:ea typeface="Cambria Math" pitchFamily="18" charset="0"/>
              </a:rPr>
              <a:t>Conclusion</a:t>
            </a:r>
          </a:p>
          <a:p>
            <a:pPr>
              <a:buSzPct val="70000"/>
              <a:buFont typeface="Wingdings" pitchFamily="2" charset="2"/>
              <a:buChar char="§"/>
            </a:pPr>
            <a:r>
              <a:rPr lang="en-US" sz="2800" dirty="0" smtClean="0">
                <a:latin typeface="Cambria Math" pitchFamily="18" charset="0"/>
                <a:ea typeface="Cambria Math" pitchFamily="18" charset="0"/>
              </a:rPr>
              <a:t>Future Work</a:t>
            </a:r>
          </a:p>
          <a:p>
            <a:pPr>
              <a:buSzPct val="70000"/>
              <a:buFont typeface="Wingdings" pitchFamily="2" charset="2"/>
              <a:buChar char="§"/>
            </a:pPr>
            <a:r>
              <a:rPr lang="en-US" sz="2800" dirty="0" smtClean="0">
                <a:latin typeface="Cambria Math" pitchFamily="18" charset="0"/>
                <a:ea typeface="Cambria Math" pitchFamily="18" charset="0"/>
              </a:rPr>
              <a:t>Critique</a:t>
            </a:r>
          </a:p>
          <a:p>
            <a:pPr>
              <a:buSzPct val="70000"/>
              <a:buFont typeface="Wingdings" pitchFamily="2" charset="2"/>
              <a:buChar char="§"/>
            </a:pPr>
            <a:r>
              <a:rPr lang="en-US" sz="2800" dirty="0" smtClean="0">
                <a:latin typeface="Cambria Math" pitchFamily="18" charset="0"/>
                <a:ea typeface="Cambria Math" pitchFamily="18" charset="0"/>
              </a:rPr>
              <a:t>Questions</a:t>
            </a:r>
          </a:p>
        </p:txBody>
      </p:sp>
    </p:spTree>
    <p:extLst>
      <p:ext uri="{BB962C8B-B14F-4D97-AF65-F5344CB8AC3E}">
        <p14:creationId xmlns:p14="http://schemas.microsoft.com/office/powerpoint/2010/main" val="1320136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838200"/>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a:t>
            </a:r>
            <a:r>
              <a:rPr lang="en-US" dirty="0" smtClean="0">
                <a:latin typeface="Cambria Math" pitchFamily="18" charset="0"/>
                <a:ea typeface="Cambria Math" pitchFamily="18" charset="0"/>
              </a:rPr>
              <a:t>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299818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30" presetClass="emph" presetSubtype="0" fill="hold" nodeType="withEffect">
                                  <p:stCondLst>
                                    <p:cond delay="0"/>
                                  </p:stCondLst>
                                  <p:childTnLst>
                                    <p:animClr clrSpc="hsl" dir="cw">
                                      <p:cBhvr override="childStyle">
                                        <p:cTn id="29" dur="500" fill="hold"/>
                                        <p:tgtEl>
                                          <p:spTgt spid="3">
                                            <p:txEl>
                                              <p:pRg st="4" end="4"/>
                                            </p:txEl>
                                          </p:spTgt>
                                        </p:tgtEl>
                                        <p:attrNameLst>
                                          <p:attrName>style.color</p:attrName>
                                        </p:attrNameLst>
                                      </p:cBhvr>
                                      <p:by>
                                        <p:hsl h="0" s="12549" l="25098"/>
                                      </p:by>
                                    </p:animClr>
                                    <p:animClr clrSpc="hsl" dir="cw">
                                      <p:cBhvr>
                                        <p:cTn id="30" dur="500" fill="hold"/>
                                        <p:tgtEl>
                                          <p:spTgt spid="3">
                                            <p:txEl>
                                              <p:pRg st="4" end="4"/>
                                            </p:txEl>
                                          </p:spTgt>
                                        </p:tgtEl>
                                        <p:attrNameLst>
                                          <p:attrName>fillcolor</p:attrName>
                                        </p:attrNameLst>
                                      </p:cBhvr>
                                      <p:by>
                                        <p:hsl h="0" s="12549" l="25098"/>
                                      </p:by>
                                    </p:animClr>
                                    <p:animClr clrSpc="hsl" dir="cw">
                                      <p:cBhvr>
                                        <p:cTn id="31" dur="500" fill="hold"/>
                                        <p:tgtEl>
                                          <p:spTgt spid="3">
                                            <p:txEl>
                                              <p:pRg st="4" end="4"/>
                                            </p:txEl>
                                          </p:spTgt>
                                        </p:tgtEl>
                                        <p:attrNameLst>
                                          <p:attrName>stroke.color</p:attrName>
                                        </p:attrNameLst>
                                      </p:cBhvr>
                                      <p:by>
                                        <p:hsl h="0" s="12549" l="25098"/>
                                      </p:by>
                                    </p:animClr>
                                    <p:set>
                                      <p:cBhvr>
                                        <p:cTn id="32"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mg.oxfordjournals.org/content/20/8/1536/F3.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94" t="62114" r="55957" b="386"/>
          <a:stretch/>
        </p:blipFill>
        <p:spPr bwMode="auto">
          <a:xfrm>
            <a:off x="899160" y="1162049"/>
            <a:ext cx="7406640" cy="4629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hmg.oxfordjournals.org/content/20/8/1536/F3.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4844" t="61538" r="1250"/>
          <a:stretch/>
        </p:blipFill>
        <p:spPr bwMode="auto">
          <a:xfrm>
            <a:off x="687298" y="1490661"/>
            <a:ext cx="7830364"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8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956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p>
          <a:p>
            <a:pPr>
              <a:buSzPct val="70000"/>
              <a:buFont typeface="Wingdings" pitchFamily="2" charset="2"/>
              <a:buChar char="§"/>
            </a:pPr>
            <a:r>
              <a:rPr lang="en-US" dirty="0" smtClean="0">
                <a:latin typeface="Cambria Math" pitchFamily="18" charset="0"/>
                <a:ea typeface="Cambria Math" pitchFamily="18" charset="0"/>
              </a:rPr>
              <a:t>Sequence </a:t>
            </a:r>
            <a:r>
              <a:rPr lang="en-US" dirty="0" smtClean="0">
                <a:latin typeface="Cambria Math" pitchFamily="18" charset="0"/>
                <a:ea typeface="Cambria Math" pitchFamily="18" charset="0"/>
              </a:rPr>
              <a:t>homology and phenotype comparison to </a:t>
            </a:r>
            <a:r>
              <a:rPr lang="en-US" i="1" dirty="0" smtClean="0">
                <a:latin typeface="Cambria Math" pitchFamily="18" charset="0"/>
                <a:ea typeface="Cambria Math" pitchFamily="18" charset="0"/>
              </a:rPr>
              <a:t>Grhl3</a:t>
            </a:r>
          </a:p>
          <a:p>
            <a:pPr lvl="1">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Close homology and consensus-binding site</a:t>
            </a:r>
          </a:p>
          <a:p>
            <a:pPr lvl="1">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Down-regulation of </a:t>
            </a:r>
            <a:r>
              <a:rPr lang="en-US" i="1" dirty="0">
                <a:solidFill>
                  <a:schemeClr val="tx2">
                    <a:lumMod val="20000"/>
                    <a:lumOff val="80000"/>
                  </a:schemeClr>
                </a:solidFill>
                <a:latin typeface="Cambria Math" pitchFamily="18" charset="0"/>
                <a:ea typeface="Cambria Math" pitchFamily="18" charset="0"/>
              </a:rPr>
              <a:t>Grhl3 </a:t>
            </a:r>
            <a:r>
              <a:rPr lang="en-US" dirty="0">
                <a:solidFill>
                  <a:schemeClr val="tx2">
                    <a:lumMod val="20000"/>
                    <a:lumOff val="80000"/>
                  </a:schemeClr>
                </a:solidFill>
                <a:latin typeface="Cambria Math" pitchFamily="18" charset="0"/>
                <a:ea typeface="Cambria Math" pitchFamily="18" charset="0"/>
              </a:rPr>
              <a:t> in curly tail (</a:t>
            </a:r>
            <a:r>
              <a:rPr lang="en-US" i="1" dirty="0" err="1">
                <a:solidFill>
                  <a:schemeClr val="tx2">
                    <a:lumMod val="20000"/>
                    <a:lumOff val="80000"/>
                  </a:schemeClr>
                </a:solidFill>
                <a:latin typeface="Cambria Math" pitchFamily="18" charset="0"/>
                <a:ea typeface="Cambria Math" pitchFamily="18" charset="0"/>
              </a:rPr>
              <a:t>ct</a:t>
            </a:r>
            <a:r>
              <a:rPr lang="en-US" dirty="0">
                <a:solidFill>
                  <a:schemeClr val="tx2">
                    <a:lumMod val="20000"/>
                    <a:lumOff val="80000"/>
                  </a:schemeClr>
                </a:solidFill>
                <a:latin typeface="Cambria Math" pitchFamily="18" charset="0"/>
                <a:ea typeface="Cambria Math" pitchFamily="18" charset="0"/>
              </a:rPr>
              <a:t>) mutant </a:t>
            </a:r>
            <a:r>
              <a:rPr lang="en-US" dirty="0" smtClean="0">
                <a:solidFill>
                  <a:schemeClr val="tx2">
                    <a:lumMod val="20000"/>
                    <a:lumOff val="80000"/>
                  </a:schemeClr>
                </a:solidFill>
                <a:latin typeface="Cambria Math" pitchFamily="18" charset="0"/>
                <a:ea typeface="Cambria Math" pitchFamily="18" charset="0"/>
              </a:rPr>
              <a:t>(and </a:t>
            </a:r>
            <a:r>
              <a:rPr lang="en-US" dirty="0">
                <a:solidFill>
                  <a:schemeClr val="tx2">
                    <a:lumMod val="20000"/>
                    <a:lumOff val="80000"/>
                  </a:schemeClr>
                </a:solidFill>
                <a:latin typeface="Cambria Math" pitchFamily="18" charset="0"/>
                <a:ea typeface="Cambria Math" pitchFamily="18" charset="0"/>
              </a:rPr>
              <a:t>loss of function </a:t>
            </a:r>
            <a:r>
              <a:rPr lang="en-US" dirty="0" smtClean="0">
                <a:solidFill>
                  <a:schemeClr val="tx2">
                    <a:lumMod val="20000"/>
                    <a:lumOff val="80000"/>
                  </a:schemeClr>
                </a:solidFill>
                <a:latin typeface="Cambria Math" pitchFamily="18" charset="0"/>
                <a:ea typeface="Cambria Math" pitchFamily="18" charset="0"/>
              </a:rPr>
              <a:t>mutant following </a:t>
            </a:r>
            <a:r>
              <a:rPr lang="en-US" dirty="0">
                <a:solidFill>
                  <a:schemeClr val="tx2">
                    <a:lumMod val="20000"/>
                    <a:lumOff val="80000"/>
                  </a:schemeClr>
                </a:solidFill>
                <a:latin typeface="Cambria Math" pitchFamily="18" charset="0"/>
                <a:ea typeface="Cambria Math" pitchFamily="18" charset="0"/>
              </a:rPr>
              <a:t>gene </a:t>
            </a:r>
            <a:r>
              <a:rPr lang="en-US" dirty="0" smtClean="0">
                <a:solidFill>
                  <a:schemeClr val="tx2">
                    <a:lumMod val="20000"/>
                    <a:lumOff val="80000"/>
                  </a:schemeClr>
                </a:solidFill>
                <a:latin typeface="Cambria Math" pitchFamily="18" charset="0"/>
                <a:ea typeface="Cambria Math" pitchFamily="18" charset="0"/>
              </a:rPr>
              <a:t>targeting) </a:t>
            </a:r>
            <a:r>
              <a:rPr lang="en-US" dirty="0">
                <a:solidFill>
                  <a:schemeClr val="tx2">
                    <a:lumMod val="20000"/>
                    <a:lumOff val="80000"/>
                  </a:schemeClr>
                </a:solidFill>
                <a:latin typeface="Cambria Math" pitchFamily="18" charset="0"/>
                <a:ea typeface="Cambria Math" pitchFamily="18" charset="0"/>
              </a:rPr>
              <a:t>result in spina bifida</a:t>
            </a:r>
          </a:p>
          <a:p>
            <a:pPr lvl="1">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Delayed eyelid closure in </a:t>
            </a:r>
            <a:r>
              <a:rPr lang="en-US" i="1" dirty="0">
                <a:solidFill>
                  <a:schemeClr val="tx2">
                    <a:lumMod val="20000"/>
                    <a:lumOff val="80000"/>
                  </a:schemeClr>
                </a:solidFill>
                <a:latin typeface="Cambria Math" pitchFamily="18" charset="0"/>
                <a:ea typeface="Cambria Math" pitchFamily="18" charset="0"/>
              </a:rPr>
              <a:t>Grhl3 </a:t>
            </a:r>
            <a:r>
              <a:rPr lang="en-US" dirty="0">
                <a:solidFill>
                  <a:schemeClr val="tx2">
                    <a:lumMod val="20000"/>
                    <a:lumOff val="80000"/>
                  </a:schemeClr>
                </a:solidFill>
                <a:latin typeface="Cambria Math" pitchFamily="18" charset="0"/>
                <a:ea typeface="Cambria Math" pitchFamily="18" charset="0"/>
              </a:rPr>
              <a:t>mutant mice</a:t>
            </a:r>
          </a:p>
          <a:p>
            <a:pPr marL="365760" lvl="1" indent="0">
              <a:buSzPct val="70000"/>
              <a:buNone/>
            </a:pPr>
            <a:endParaRPr lang="en-US" i="1" dirty="0" smtClean="0">
              <a:latin typeface="Cambria Math" pitchFamily="18" charset="0"/>
              <a:ea typeface="Cambria Math" pitchFamily="18" charset="0"/>
            </a:endParaRPr>
          </a:p>
          <a:p>
            <a:pPr>
              <a:buSzPct val="70000"/>
              <a:buFont typeface="Wingdings" pitchFamily="2" charset="2"/>
              <a:buChar char="§"/>
            </a:pP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14415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24" presetClass="emph" presetSubtype="0" fill="hold" nodeType="withEffect">
                                  <p:stCondLst>
                                    <p:cond delay="0"/>
                                  </p:stCondLst>
                                  <p:childTnLst>
                                    <p:animClr clrSpc="hsl" dir="cw">
                                      <p:cBhvr override="childStyle">
                                        <p:cTn id="26" dur="500" fill="hold"/>
                                        <p:tgtEl>
                                          <p:spTgt spid="3">
                                            <p:txEl>
                                              <p:pRg st="4" end="4"/>
                                            </p:txEl>
                                          </p:spTgt>
                                        </p:tgtEl>
                                        <p:attrNameLst>
                                          <p:attrName>style.color</p:attrName>
                                        </p:attrNameLst>
                                      </p:cBhvr>
                                      <p:by>
                                        <p:hsl h="0" s="-12549" l="-25098"/>
                                      </p:by>
                                    </p:animClr>
                                    <p:animClr clrSpc="hsl" dir="cw">
                                      <p:cBhvr>
                                        <p:cTn id="27" dur="500" fill="hold"/>
                                        <p:tgtEl>
                                          <p:spTgt spid="3">
                                            <p:txEl>
                                              <p:pRg st="4" end="4"/>
                                            </p:txEl>
                                          </p:spTgt>
                                        </p:tgtEl>
                                        <p:attrNameLst>
                                          <p:attrName>fillcolor</p:attrName>
                                        </p:attrNameLst>
                                      </p:cBhvr>
                                      <p:by>
                                        <p:hsl h="0" s="-12549" l="-25098"/>
                                      </p:by>
                                    </p:animClr>
                                    <p:animClr clrSpc="hsl" dir="cw">
                                      <p:cBhvr>
                                        <p:cTn id="28" dur="500" fill="hold"/>
                                        <p:tgtEl>
                                          <p:spTgt spid="3">
                                            <p:txEl>
                                              <p:pRg st="4" end="4"/>
                                            </p:txEl>
                                          </p:spTgt>
                                        </p:tgtEl>
                                        <p:attrNameLst>
                                          <p:attrName>stroke.color</p:attrName>
                                        </p:attrNameLst>
                                      </p:cBhvr>
                                      <p:by>
                                        <p:hsl h="0" s="-12549" l="-25098"/>
                                      </p:by>
                                    </p:animClr>
                                    <p:set>
                                      <p:cBhvr>
                                        <p:cTn id="29" dur="500" fill="hold"/>
                                        <p:tgtEl>
                                          <p:spTgt spid="3">
                                            <p:txEl>
                                              <p:pRg st="4" end="4"/>
                                            </p:txEl>
                                          </p:spTgt>
                                        </p:tgtEl>
                                        <p:attrNameLst>
                                          <p:attrName>fill.type</p:attrName>
                                        </p:attrNameLst>
                                      </p:cBhvr>
                                      <p:to>
                                        <p:strVal val="solid"/>
                                      </p:to>
                                    </p:set>
                                  </p:childTnLst>
                                </p:cTn>
                              </p:par>
                              <p:par>
                                <p:cTn id="30" presetID="10"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par>
                                <p:cTn id="44" presetID="30" presetClass="emph" presetSubtype="0" fill="hold" nodeType="withEffect">
                                  <p:stCondLst>
                                    <p:cond delay="0"/>
                                  </p:stCondLst>
                                  <p:childTnLst>
                                    <p:animClr clrSpc="hsl" dir="cw">
                                      <p:cBhvr override="childStyle">
                                        <p:cTn id="45" dur="500" fill="hold"/>
                                        <p:tgtEl>
                                          <p:spTgt spid="3">
                                            <p:txEl>
                                              <p:pRg st="5" end="5"/>
                                            </p:txEl>
                                          </p:spTgt>
                                        </p:tgtEl>
                                        <p:attrNameLst>
                                          <p:attrName>style.color</p:attrName>
                                        </p:attrNameLst>
                                      </p:cBhvr>
                                      <p:by>
                                        <p:hsl h="0" s="12549" l="25098"/>
                                      </p:by>
                                    </p:animClr>
                                    <p:animClr clrSpc="hsl" dir="cw">
                                      <p:cBhvr>
                                        <p:cTn id="46" dur="500" fill="hold"/>
                                        <p:tgtEl>
                                          <p:spTgt spid="3">
                                            <p:txEl>
                                              <p:pRg st="5" end="5"/>
                                            </p:txEl>
                                          </p:spTgt>
                                        </p:tgtEl>
                                        <p:attrNameLst>
                                          <p:attrName>fillcolor</p:attrName>
                                        </p:attrNameLst>
                                      </p:cBhvr>
                                      <p:by>
                                        <p:hsl h="0" s="12549" l="25098"/>
                                      </p:by>
                                    </p:animClr>
                                    <p:animClr clrSpc="hsl" dir="cw">
                                      <p:cBhvr>
                                        <p:cTn id="47" dur="500" fill="hold"/>
                                        <p:tgtEl>
                                          <p:spTgt spid="3">
                                            <p:txEl>
                                              <p:pRg st="5" end="5"/>
                                            </p:txEl>
                                          </p:spTgt>
                                        </p:tgtEl>
                                        <p:attrNameLst>
                                          <p:attrName>stroke.color</p:attrName>
                                        </p:attrNameLst>
                                      </p:cBhvr>
                                      <p:by>
                                        <p:hsl h="0" s="12549" l="25098"/>
                                      </p:by>
                                    </p:animClr>
                                    <p:set>
                                      <p:cBhvr>
                                        <p:cTn id="48" dur="500" fill="hold"/>
                                        <p:tgtEl>
                                          <p:spTgt spid="3">
                                            <p:txEl>
                                              <p:pRg st="5" end="5"/>
                                            </p:txEl>
                                          </p:spTgt>
                                        </p:tgtEl>
                                        <p:attrNameLst>
                                          <p:attrName>fill.type</p:attrName>
                                        </p:attrNameLst>
                                      </p:cBhvr>
                                      <p:to>
                                        <p:strVal val="solid"/>
                                      </p:to>
                                    </p:set>
                                  </p:childTnLst>
                                </p:cTn>
                              </p:par>
                              <p:par>
                                <p:cTn id="49" presetID="30" presetClass="emph" presetSubtype="0" fill="hold" nodeType="withEffect">
                                  <p:stCondLst>
                                    <p:cond delay="0"/>
                                  </p:stCondLst>
                                  <p:childTnLst>
                                    <p:animClr clrSpc="hsl" dir="cw">
                                      <p:cBhvr override="childStyle">
                                        <p:cTn id="50" dur="500" fill="hold"/>
                                        <p:tgtEl>
                                          <p:spTgt spid="3">
                                            <p:txEl>
                                              <p:pRg st="6" end="6"/>
                                            </p:txEl>
                                          </p:spTgt>
                                        </p:tgtEl>
                                        <p:attrNameLst>
                                          <p:attrName>style.color</p:attrName>
                                        </p:attrNameLst>
                                      </p:cBhvr>
                                      <p:by>
                                        <p:hsl h="0" s="12549" l="25098"/>
                                      </p:by>
                                    </p:animClr>
                                    <p:animClr clrSpc="hsl" dir="cw">
                                      <p:cBhvr>
                                        <p:cTn id="51" dur="500" fill="hold"/>
                                        <p:tgtEl>
                                          <p:spTgt spid="3">
                                            <p:txEl>
                                              <p:pRg st="6" end="6"/>
                                            </p:txEl>
                                          </p:spTgt>
                                        </p:tgtEl>
                                        <p:attrNameLst>
                                          <p:attrName>fillcolor</p:attrName>
                                        </p:attrNameLst>
                                      </p:cBhvr>
                                      <p:by>
                                        <p:hsl h="0" s="12549" l="25098"/>
                                      </p:by>
                                    </p:animClr>
                                    <p:animClr clrSpc="hsl" dir="cw">
                                      <p:cBhvr>
                                        <p:cTn id="52" dur="500" fill="hold"/>
                                        <p:tgtEl>
                                          <p:spTgt spid="3">
                                            <p:txEl>
                                              <p:pRg st="6" end="6"/>
                                            </p:txEl>
                                          </p:spTgt>
                                        </p:tgtEl>
                                        <p:attrNameLst>
                                          <p:attrName>stroke.color</p:attrName>
                                        </p:attrNameLst>
                                      </p:cBhvr>
                                      <p:by>
                                        <p:hsl h="0" s="12549" l="25098"/>
                                      </p:by>
                                    </p:animClr>
                                    <p:set>
                                      <p:cBhvr>
                                        <p:cTn id="53" dur="500" fill="hold"/>
                                        <p:tgtEl>
                                          <p:spTgt spid="3">
                                            <p:txEl>
                                              <p:pRg st="6" end="6"/>
                                            </p:txEl>
                                          </p:spTgt>
                                        </p:tgtEl>
                                        <p:attrNameLst>
                                          <p:attrName>fill.type</p:attrName>
                                        </p:attrNameLst>
                                      </p:cBhvr>
                                      <p:to>
                                        <p:strVal val="solid"/>
                                      </p:to>
                                    </p:set>
                                  </p:childTnLst>
                                </p:cTn>
                              </p:par>
                              <p:par>
                                <p:cTn id="54" presetID="30" presetClass="emph" presetSubtype="0" fill="hold" nodeType="withEffect">
                                  <p:stCondLst>
                                    <p:cond delay="0"/>
                                  </p:stCondLst>
                                  <p:childTnLst>
                                    <p:animClr clrSpc="hsl" dir="cw">
                                      <p:cBhvr override="childStyle">
                                        <p:cTn id="55" dur="500" fill="hold"/>
                                        <p:tgtEl>
                                          <p:spTgt spid="3">
                                            <p:txEl>
                                              <p:pRg st="7" end="7"/>
                                            </p:txEl>
                                          </p:spTgt>
                                        </p:tgtEl>
                                        <p:attrNameLst>
                                          <p:attrName>style.color</p:attrName>
                                        </p:attrNameLst>
                                      </p:cBhvr>
                                      <p:by>
                                        <p:hsl h="0" s="12549" l="25098"/>
                                      </p:by>
                                    </p:animClr>
                                    <p:animClr clrSpc="hsl" dir="cw">
                                      <p:cBhvr>
                                        <p:cTn id="56" dur="500" fill="hold"/>
                                        <p:tgtEl>
                                          <p:spTgt spid="3">
                                            <p:txEl>
                                              <p:pRg st="7" end="7"/>
                                            </p:txEl>
                                          </p:spTgt>
                                        </p:tgtEl>
                                        <p:attrNameLst>
                                          <p:attrName>fillcolor</p:attrName>
                                        </p:attrNameLst>
                                      </p:cBhvr>
                                      <p:by>
                                        <p:hsl h="0" s="12549" l="25098"/>
                                      </p:by>
                                    </p:animClr>
                                    <p:animClr clrSpc="hsl" dir="cw">
                                      <p:cBhvr>
                                        <p:cTn id="57" dur="500" fill="hold"/>
                                        <p:tgtEl>
                                          <p:spTgt spid="3">
                                            <p:txEl>
                                              <p:pRg st="7" end="7"/>
                                            </p:txEl>
                                          </p:spTgt>
                                        </p:tgtEl>
                                        <p:attrNameLst>
                                          <p:attrName>stroke.color</p:attrName>
                                        </p:attrNameLst>
                                      </p:cBhvr>
                                      <p:by>
                                        <p:hsl h="0" s="12549" l="25098"/>
                                      </p:by>
                                    </p:animClr>
                                    <p:set>
                                      <p:cBhvr>
                                        <p:cTn id="58" dur="500" fill="hold"/>
                                        <p:tgtEl>
                                          <p:spTgt spid="3">
                                            <p:txEl>
                                              <p:pRg st="7" end="7"/>
                                            </p:txEl>
                                          </p:spTgt>
                                        </p:tgtEl>
                                        <p:attrNameLst>
                                          <p:attrName>fill.type</p:attrName>
                                        </p:attrNameLst>
                                      </p:cBhvr>
                                      <p:to>
                                        <p:strVal val="solid"/>
                                      </p:to>
                                    </p:set>
                                  </p:childTnLst>
                                </p:cTn>
                              </p:par>
                              <p:par>
                                <p:cTn id="59" presetID="30" presetClass="emph" presetSubtype="0" fill="hold" nodeType="withEffect">
                                  <p:stCondLst>
                                    <p:cond delay="0"/>
                                  </p:stCondLst>
                                  <p:childTnLst>
                                    <p:animClr clrSpc="hsl" dir="cw">
                                      <p:cBhvr override="childStyle">
                                        <p:cTn id="60" dur="500" fill="hold"/>
                                        <p:tgtEl>
                                          <p:spTgt spid="3">
                                            <p:txEl>
                                              <p:pRg st="8" end="8"/>
                                            </p:txEl>
                                          </p:spTgt>
                                        </p:tgtEl>
                                        <p:attrNameLst>
                                          <p:attrName>style.color</p:attrName>
                                        </p:attrNameLst>
                                      </p:cBhvr>
                                      <p:by>
                                        <p:hsl h="0" s="12549" l="25098"/>
                                      </p:by>
                                    </p:animClr>
                                    <p:animClr clrSpc="hsl" dir="cw">
                                      <p:cBhvr>
                                        <p:cTn id="61" dur="500" fill="hold"/>
                                        <p:tgtEl>
                                          <p:spTgt spid="3">
                                            <p:txEl>
                                              <p:pRg st="8" end="8"/>
                                            </p:txEl>
                                          </p:spTgt>
                                        </p:tgtEl>
                                        <p:attrNameLst>
                                          <p:attrName>fillcolor</p:attrName>
                                        </p:attrNameLst>
                                      </p:cBhvr>
                                      <p:by>
                                        <p:hsl h="0" s="12549" l="25098"/>
                                      </p:by>
                                    </p:animClr>
                                    <p:animClr clrSpc="hsl" dir="cw">
                                      <p:cBhvr>
                                        <p:cTn id="62" dur="500" fill="hold"/>
                                        <p:tgtEl>
                                          <p:spTgt spid="3">
                                            <p:txEl>
                                              <p:pRg st="8" end="8"/>
                                            </p:txEl>
                                          </p:spTgt>
                                        </p:tgtEl>
                                        <p:attrNameLst>
                                          <p:attrName>stroke.color</p:attrName>
                                        </p:attrNameLst>
                                      </p:cBhvr>
                                      <p:by>
                                        <p:hsl h="0" s="12549" l="25098"/>
                                      </p:by>
                                    </p:animClr>
                                    <p:set>
                                      <p:cBhvr>
                                        <p:cTn id="63" dur="500" fill="hold"/>
                                        <p:tgtEl>
                                          <p:spTgt spid="3">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1600200"/>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Linkage analysis, up-regulation of expression, and phenotypic similarities to </a:t>
            </a:r>
            <a:r>
              <a:rPr lang="en-US" i="1" dirty="0" smtClean="0">
                <a:solidFill>
                  <a:schemeClr val="tx2">
                    <a:lumMod val="20000"/>
                    <a:lumOff val="80000"/>
                  </a:schemeClr>
                </a:solidFill>
                <a:latin typeface="Cambria Math" pitchFamily="18" charset="0"/>
                <a:ea typeface="Cambria Math" pitchFamily="18" charset="0"/>
              </a:rPr>
              <a:t>Grhl3 </a:t>
            </a:r>
            <a:r>
              <a:rPr lang="en-US" dirty="0" smtClean="0">
                <a:solidFill>
                  <a:schemeClr val="tx2">
                    <a:lumMod val="20000"/>
                    <a:lumOff val="80000"/>
                  </a:schemeClr>
                </a:solidFill>
                <a:latin typeface="Cambria Math" pitchFamily="18" charset="0"/>
                <a:ea typeface="Cambria Math" pitchFamily="18" charset="0"/>
              </a:rPr>
              <a:t>mutants all indicate excess expression of </a:t>
            </a:r>
            <a:r>
              <a:rPr lang="en-US" i="1" dirty="0" smtClean="0">
                <a:solidFill>
                  <a:schemeClr val="tx2">
                    <a:lumMod val="20000"/>
                    <a:lumOff val="80000"/>
                  </a:schemeClr>
                </a:solidFill>
                <a:latin typeface="Cambria Math" pitchFamily="18" charset="0"/>
                <a:ea typeface="Cambria Math" pitchFamily="18" charset="0"/>
              </a:rPr>
              <a:t>Grhl2 </a:t>
            </a:r>
            <a:r>
              <a:rPr lang="en-US" dirty="0" smtClean="0">
                <a:solidFill>
                  <a:schemeClr val="tx2">
                    <a:lumMod val="20000"/>
                    <a:lumOff val="80000"/>
                  </a:schemeClr>
                </a:solidFill>
                <a:latin typeface="Cambria Math" pitchFamily="18" charset="0"/>
                <a:ea typeface="Cambria Math" pitchFamily="18" charset="0"/>
              </a:rPr>
              <a:t> in </a:t>
            </a:r>
            <a:r>
              <a:rPr lang="en-US" i="1" dirty="0" err="1" smtClean="0">
                <a:solidFill>
                  <a:schemeClr val="tx2">
                    <a:lumMod val="20000"/>
                    <a:lumOff val="80000"/>
                  </a:schemeClr>
                </a:solidFill>
                <a:latin typeface="Cambria Math" pitchFamily="18" charset="0"/>
                <a:ea typeface="Cambria Math" pitchFamily="18" charset="0"/>
              </a:rPr>
              <a:t>Axd</a:t>
            </a:r>
            <a:r>
              <a:rPr lang="en-US" i="1" dirty="0" smtClean="0">
                <a:solidFill>
                  <a:schemeClr val="tx2">
                    <a:lumMod val="20000"/>
                    <a:lumOff val="80000"/>
                  </a:schemeClr>
                </a:solidFill>
                <a:latin typeface="Cambria Math" pitchFamily="18" charset="0"/>
                <a:ea typeface="Cambria Math" pitchFamily="18" charset="0"/>
              </a:rPr>
              <a:t> </a:t>
            </a:r>
            <a:endParaRPr lang="en-US" dirty="0" smtClean="0">
              <a:solidFill>
                <a:schemeClr val="tx2">
                  <a:lumMod val="20000"/>
                  <a:lumOff val="80000"/>
                </a:schemeClr>
              </a:solidFill>
              <a:latin typeface="Cambria Math" pitchFamily="18" charset="0"/>
              <a:ea typeface="Cambria Math" pitchFamily="18" charset="0"/>
            </a:endParaRPr>
          </a:p>
          <a:p>
            <a:pPr>
              <a:buSzPct val="70000"/>
              <a:buFont typeface="Wingdings" pitchFamily="2" charset="2"/>
              <a:buChar char="§"/>
            </a:pPr>
            <a:endParaRPr lang="en-US" dirty="0">
              <a:solidFill>
                <a:schemeClr val="tx2">
                  <a:lumMod val="20000"/>
                  <a:lumOff val="80000"/>
                </a:schemeClr>
              </a:solidFill>
              <a:latin typeface="Cambria Math" pitchFamily="18" charset="0"/>
              <a:ea typeface="Cambria Math" pitchFamily="18" charset="0"/>
            </a:endParaRPr>
          </a:p>
          <a:p>
            <a:pPr>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If excess expression of </a:t>
            </a:r>
            <a:r>
              <a:rPr lang="en-US" i="1" dirty="0" smtClean="0">
                <a:solidFill>
                  <a:schemeClr val="tx2">
                    <a:lumMod val="20000"/>
                    <a:lumOff val="80000"/>
                  </a:schemeClr>
                </a:solidFill>
                <a:latin typeface="Cambria Math" pitchFamily="18" charset="0"/>
                <a:ea typeface="Cambria Math" pitchFamily="18" charset="0"/>
              </a:rPr>
              <a:t>Grhl2 </a:t>
            </a:r>
            <a:r>
              <a:rPr lang="en-US" dirty="0" smtClean="0">
                <a:solidFill>
                  <a:schemeClr val="tx2">
                    <a:lumMod val="20000"/>
                    <a:lumOff val="80000"/>
                  </a:schemeClr>
                </a:solidFill>
                <a:latin typeface="Cambria Math" pitchFamily="18" charset="0"/>
                <a:ea typeface="Cambria Math" pitchFamily="18" charset="0"/>
              </a:rPr>
              <a:t>is responsible for NTDs in the </a:t>
            </a:r>
            <a:r>
              <a:rPr lang="en-US" i="1" dirty="0" err="1" smtClean="0">
                <a:solidFill>
                  <a:schemeClr val="tx2">
                    <a:lumMod val="20000"/>
                    <a:lumOff val="80000"/>
                  </a:schemeClr>
                </a:solidFill>
                <a:latin typeface="Cambria Math" pitchFamily="18" charset="0"/>
                <a:ea typeface="Cambria Math" pitchFamily="18" charset="0"/>
              </a:rPr>
              <a:t>Axd</a:t>
            </a:r>
            <a:r>
              <a:rPr lang="en-US" i="1" dirty="0" smtClean="0">
                <a:solidFill>
                  <a:schemeClr val="tx2">
                    <a:lumMod val="20000"/>
                    <a:lumOff val="80000"/>
                  </a:schemeClr>
                </a:solidFill>
                <a:latin typeface="Cambria Math" pitchFamily="18" charset="0"/>
                <a:ea typeface="Cambria Math" pitchFamily="18" charset="0"/>
              </a:rPr>
              <a:t> </a:t>
            </a:r>
            <a:r>
              <a:rPr lang="en-US" dirty="0" smtClean="0">
                <a:solidFill>
                  <a:schemeClr val="tx2">
                    <a:lumMod val="20000"/>
                    <a:lumOff val="80000"/>
                  </a:schemeClr>
                </a:solidFill>
                <a:latin typeface="Cambria Math" pitchFamily="18" charset="0"/>
                <a:ea typeface="Cambria Math" pitchFamily="18" charset="0"/>
              </a:rPr>
              <a:t>model, then reduction of expression should reduce the disease phenotype</a:t>
            </a:r>
            <a:endParaRPr lang="en-US" dirty="0" smtClean="0">
              <a:latin typeface="Cambria Math" pitchFamily="18" charset="0"/>
              <a:ea typeface="Cambria Math" pitchFamily="18" charset="0"/>
            </a:endParaRPr>
          </a:p>
          <a:p>
            <a:pPr>
              <a:buSzPct val="70000"/>
              <a:buFont typeface="Wingdings" pitchFamily="2" charset="2"/>
              <a:buChar char="§"/>
            </a:pP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4266960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956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endParaRPr lang="en-US" dirty="0" smtClean="0">
              <a:latin typeface="Cambria Math" pitchFamily="18" charset="0"/>
              <a:ea typeface="Cambria Math" pitchFamily="18" charset="0"/>
            </a:endParaRPr>
          </a:p>
          <a:p>
            <a:pPr>
              <a:buSzPct val="70000"/>
              <a:buFont typeface="Wingdings" pitchFamily="2" charset="2"/>
              <a:buChar char="§"/>
            </a:pPr>
            <a:r>
              <a:rPr lang="en-US" dirty="0" smtClean="0">
                <a:latin typeface="Cambria Math" pitchFamily="18" charset="0"/>
                <a:ea typeface="Cambria Math" pitchFamily="18" charset="0"/>
              </a:rPr>
              <a:t>Sequence homology and phenotype comparison to </a:t>
            </a:r>
            <a:r>
              <a:rPr lang="en-US" i="1" dirty="0" smtClean="0">
                <a:latin typeface="Cambria Math" pitchFamily="18" charset="0"/>
                <a:ea typeface="Cambria Math" pitchFamily="18" charset="0"/>
              </a:rPr>
              <a:t>Grhl3</a:t>
            </a:r>
          </a:p>
          <a:p>
            <a:pPr>
              <a:buSzPct val="70000"/>
              <a:buFont typeface="Wingdings" pitchFamily="2" charset="2"/>
              <a:buChar char="§"/>
            </a:pPr>
            <a:r>
              <a:rPr lang="en-US" dirty="0" smtClean="0">
                <a:latin typeface="Cambria Math" pitchFamily="18" charset="0"/>
                <a:ea typeface="Cambria Math" pitchFamily="18" charset="0"/>
              </a:rPr>
              <a:t>Generate loss of function allele of </a:t>
            </a:r>
            <a:r>
              <a:rPr lang="en-US" i="1" dirty="0" smtClean="0">
                <a:latin typeface="Cambria Math" pitchFamily="18" charset="0"/>
                <a:ea typeface="Cambria Math" pitchFamily="18" charset="0"/>
              </a:rPr>
              <a:t>Grhl2</a:t>
            </a:r>
          </a:p>
          <a:p>
            <a:pPr marL="0" indent="0">
              <a:buSzPct val="70000"/>
              <a:buNone/>
            </a:pP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40361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dir="cw">
                                      <p:cBhvr override="childStyle">
                                        <p:cTn id="6" dur="500" fill="hold"/>
                                        <p:tgtEl>
                                          <p:spTgt spid="3">
                                            <p:txEl>
                                              <p:pRg st="6" end="6"/>
                                            </p:txEl>
                                          </p:spTgt>
                                        </p:tgtEl>
                                        <p:attrNameLst>
                                          <p:attrName>style.color</p:attrName>
                                        </p:attrNameLst>
                                      </p:cBhvr>
                                      <p:by>
                                        <p:hsl h="0" s="12549" l="25098"/>
                                      </p:by>
                                    </p:animClr>
                                    <p:animClr clrSpc="hsl" dir="cw">
                                      <p:cBhvr>
                                        <p:cTn id="7" dur="500" fill="hold"/>
                                        <p:tgtEl>
                                          <p:spTgt spid="3">
                                            <p:txEl>
                                              <p:pRg st="6" end="6"/>
                                            </p:txEl>
                                          </p:spTgt>
                                        </p:tgtEl>
                                        <p:attrNameLst>
                                          <p:attrName>fillcolor</p:attrName>
                                        </p:attrNameLst>
                                      </p:cBhvr>
                                      <p:by>
                                        <p:hsl h="0" s="12549" l="25098"/>
                                      </p:by>
                                    </p:animClr>
                                    <p:animClr clrSpc="hsl" dir="cw">
                                      <p:cBhvr>
                                        <p:cTn id="8" dur="500" fill="hold"/>
                                        <p:tgtEl>
                                          <p:spTgt spid="3">
                                            <p:txEl>
                                              <p:pRg st="6" end="6"/>
                                            </p:txEl>
                                          </p:spTgt>
                                        </p:tgtEl>
                                        <p:attrNameLst>
                                          <p:attrName>stroke.color</p:attrName>
                                        </p:attrNameLst>
                                      </p:cBhvr>
                                      <p:by>
                                        <p:hsl h="0" s="12549" l="25098"/>
                                      </p:by>
                                    </p:animClr>
                                    <p:set>
                                      <p:cBhvr>
                                        <p:cTn id="9" dur="500" fill="hold"/>
                                        <p:tgtEl>
                                          <p:spTgt spid="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hmg.oxfordjournals.org/content/20/8/1536/F4.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b="75469"/>
          <a:stretch/>
        </p:blipFill>
        <p:spPr bwMode="auto">
          <a:xfrm>
            <a:off x="1828800" y="1800225"/>
            <a:ext cx="521017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16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mg.oxfordjournals.org/content/20/8/1536/F4.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651" t="25795" b="20937"/>
          <a:stretch/>
        </p:blipFill>
        <p:spPr bwMode="auto">
          <a:xfrm>
            <a:off x="1828800" y="193913"/>
            <a:ext cx="5072062" cy="649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67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hmg.oxfordjournals.org/content/20/8/1536/F4.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6" t="79389" r="1753" b="668"/>
          <a:stretch/>
        </p:blipFill>
        <p:spPr bwMode="auto">
          <a:xfrm>
            <a:off x="457200" y="1371600"/>
            <a:ext cx="8172451"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124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956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endParaRPr lang="en-US" dirty="0" smtClean="0">
              <a:latin typeface="Cambria Math" pitchFamily="18" charset="0"/>
              <a:ea typeface="Cambria Math" pitchFamily="18" charset="0"/>
            </a:endParaRPr>
          </a:p>
          <a:p>
            <a:pPr>
              <a:buSzPct val="70000"/>
              <a:buFont typeface="Wingdings" pitchFamily="2" charset="2"/>
              <a:buChar char="§"/>
            </a:pPr>
            <a:r>
              <a:rPr lang="en-US" dirty="0" smtClean="0">
                <a:latin typeface="Cambria Math" pitchFamily="18" charset="0"/>
                <a:ea typeface="Cambria Math" pitchFamily="18" charset="0"/>
              </a:rPr>
              <a:t>Sequence homology and phenotype comparison to </a:t>
            </a:r>
            <a:r>
              <a:rPr lang="en-US" i="1" dirty="0" smtClean="0">
                <a:latin typeface="Cambria Math" pitchFamily="18" charset="0"/>
                <a:ea typeface="Cambria Math" pitchFamily="18" charset="0"/>
              </a:rPr>
              <a:t>Grhl3</a:t>
            </a:r>
          </a:p>
          <a:p>
            <a:pPr>
              <a:buSzPct val="70000"/>
              <a:buFont typeface="Wingdings" pitchFamily="2" charset="2"/>
              <a:buChar char="§"/>
            </a:pPr>
            <a:r>
              <a:rPr lang="en-US" dirty="0" smtClean="0">
                <a:latin typeface="Cambria Math" pitchFamily="18" charset="0"/>
                <a:ea typeface="Cambria Math" pitchFamily="18" charset="0"/>
              </a:rPr>
              <a:t>Generate loss of function allele of </a:t>
            </a:r>
            <a:r>
              <a:rPr lang="en-US" i="1" dirty="0" smtClean="0">
                <a:latin typeface="Cambria Math" pitchFamily="18" charset="0"/>
                <a:ea typeface="Cambria Math" pitchFamily="18" charset="0"/>
              </a:rPr>
              <a:t>Grhl2</a:t>
            </a:r>
          </a:p>
          <a:p>
            <a:pPr lvl="1">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Expression pattern closely resembles that of </a:t>
            </a:r>
            <a:r>
              <a:rPr lang="en-US" i="1" dirty="0">
                <a:solidFill>
                  <a:schemeClr val="tx2">
                    <a:lumMod val="20000"/>
                    <a:lumOff val="80000"/>
                  </a:schemeClr>
                </a:solidFill>
                <a:latin typeface="Cambria Math" pitchFamily="18" charset="0"/>
                <a:ea typeface="Cambria Math" pitchFamily="18" charset="0"/>
              </a:rPr>
              <a:t>Grhl2</a:t>
            </a:r>
            <a:endParaRPr lang="en-US" dirty="0">
              <a:solidFill>
                <a:schemeClr val="tx2">
                  <a:lumMod val="20000"/>
                  <a:lumOff val="80000"/>
                </a:schemeClr>
              </a:solidFill>
              <a:latin typeface="Cambria Math" pitchFamily="18" charset="0"/>
              <a:ea typeface="Cambria Math" pitchFamily="18" charset="0"/>
            </a:endParaRPr>
          </a:p>
          <a:p>
            <a:pPr lvl="1">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Heterozygotes low frequency of cranial NTDs</a:t>
            </a:r>
          </a:p>
          <a:p>
            <a:pPr lvl="1">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Homozygotes 100% cranial NTDs, 88% </a:t>
            </a:r>
            <a:r>
              <a:rPr lang="en-US" dirty="0" err="1">
                <a:solidFill>
                  <a:schemeClr val="tx2">
                    <a:lumMod val="20000"/>
                    <a:lumOff val="80000"/>
                  </a:schemeClr>
                </a:solidFill>
                <a:latin typeface="Cambria Math" pitchFamily="18" charset="0"/>
                <a:ea typeface="Cambria Math" pitchFamily="18" charset="0"/>
              </a:rPr>
              <a:t>spina</a:t>
            </a:r>
            <a:r>
              <a:rPr lang="en-US" dirty="0">
                <a:solidFill>
                  <a:schemeClr val="tx2">
                    <a:lumMod val="20000"/>
                    <a:lumOff val="80000"/>
                  </a:schemeClr>
                </a:solidFill>
                <a:latin typeface="Cambria Math" pitchFamily="18" charset="0"/>
                <a:ea typeface="Cambria Math" pitchFamily="18" charset="0"/>
              </a:rPr>
              <a:t> bifida</a:t>
            </a:r>
          </a:p>
          <a:p>
            <a:pPr lvl="1">
              <a:buSzPct val="70000"/>
              <a:buFont typeface="Wingdings" pitchFamily="2" charset="2"/>
              <a:buChar char="§"/>
            </a:pPr>
            <a:r>
              <a:rPr lang="en-US" dirty="0">
                <a:solidFill>
                  <a:schemeClr val="tx2">
                    <a:lumMod val="20000"/>
                    <a:lumOff val="80000"/>
                  </a:schemeClr>
                </a:solidFill>
                <a:latin typeface="Cambria Math" pitchFamily="18" charset="0"/>
                <a:ea typeface="Cambria Math" pitchFamily="18" charset="0"/>
              </a:rPr>
              <a:t>Suggest key requirement for </a:t>
            </a:r>
            <a:r>
              <a:rPr lang="en-US" i="1" dirty="0">
                <a:solidFill>
                  <a:schemeClr val="tx2">
                    <a:lumMod val="20000"/>
                    <a:lumOff val="80000"/>
                  </a:schemeClr>
                </a:solidFill>
                <a:latin typeface="Cambria Math" pitchFamily="18" charset="0"/>
                <a:ea typeface="Cambria Math" pitchFamily="18" charset="0"/>
              </a:rPr>
              <a:t>Grhl2</a:t>
            </a:r>
            <a:r>
              <a:rPr lang="en-US" dirty="0">
                <a:solidFill>
                  <a:schemeClr val="tx2">
                    <a:lumMod val="20000"/>
                    <a:lumOff val="80000"/>
                  </a:schemeClr>
                </a:solidFill>
                <a:latin typeface="Cambria Math" pitchFamily="18" charset="0"/>
                <a:ea typeface="Cambria Math" pitchFamily="18" charset="0"/>
              </a:rPr>
              <a:t> in neural tube closure</a:t>
            </a:r>
          </a:p>
          <a:p>
            <a:pPr>
              <a:buSzPct val="70000"/>
              <a:buFont typeface="Wingdings" pitchFamily="2" charset="2"/>
              <a:buChar char="§"/>
            </a:pPr>
            <a:r>
              <a:rPr lang="en-US" dirty="0" smtClean="0">
                <a:latin typeface="Cambria Math" pitchFamily="18" charset="0"/>
                <a:ea typeface="Cambria Math" pitchFamily="18" charset="0"/>
              </a:rPr>
              <a:t>Compound Heterozygotes</a:t>
            </a: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19736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24" presetClass="emph" presetSubtype="0" fill="hold" nodeType="withEffect">
                                  <p:stCondLst>
                                    <p:cond delay="0"/>
                                  </p:stCondLst>
                                  <p:childTnLst>
                                    <p:animClr clrSpc="hsl" dir="cw">
                                      <p:cBhvr override="childStyle">
                                        <p:cTn id="26" dur="500" fill="hold"/>
                                        <p:tgtEl>
                                          <p:spTgt spid="3">
                                            <p:txEl>
                                              <p:pRg st="4" end="4"/>
                                            </p:txEl>
                                          </p:spTgt>
                                        </p:tgtEl>
                                        <p:attrNameLst>
                                          <p:attrName>style.color</p:attrName>
                                        </p:attrNameLst>
                                      </p:cBhvr>
                                      <p:by>
                                        <p:hsl h="0" s="-12549" l="-25098"/>
                                      </p:by>
                                    </p:animClr>
                                    <p:animClr clrSpc="hsl" dir="cw">
                                      <p:cBhvr>
                                        <p:cTn id="27" dur="500" fill="hold"/>
                                        <p:tgtEl>
                                          <p:spTgt spid="3">
                                            <p:txEl>
                                              <p:pRg st="4" end="4"/>
                                            </p:txEl>
                                          </p:spTgt>
                                        </p:tgtEl>
                                        <p:attrNameLst>
                                          <p:attrName>fillcolor</p:attrName>
                                        </p:attrNameLst>
                                      </p:cBhvr>
                                      <p:by>
                                        <p:hsl h="0" s="-12549" l="-25098"/>
                                      </p:by>
                                    </p:animClr>
                                    <p:animClr clrSpc="hsl" dir="cw">
                                      <p:cBhvr>
                                        <p:cTn id="28" dur="500" fill="hold"/>
                                        <p:tgtEl>
                                          <p:spTgt spid="3">
                                            <p:txEl>
                                              <p:pRg st="4" end="4"/>
                                            </p:txEl>
                                          </p:spTgt>
                                        </p:tgtEl>
                                        <p:attrNameLst>
                                          <p:attrName>stroke.color</p:attrName>
                                        </p:attrNameLst>
                                      </p:cBhvr>
                                      <p:by>
                                        <p:hsl h="0" s="-12549" l="-25098"/>
                                      </p:by>
                                    </p:animClr>
                                    <p:set>
                                      <p:cBhvr>
                                        <p:cTn id="29" dur="500" fill="hold"/>
                                        <p:tgtEl>
                                          <p:spTgt spid="3">
                                            <p:txEl>
                                              <p:pRg st="4" end="4"/>
                                            </p:txEl>
                                          </p:spTgt>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3">
                                            <p:txEl>
                                              <p:pRg st="5" end="5"/>
                                            </p:txEl>
                                          </p:spTgt>
                                        </p:tgtEl>
                                        <p:attrNameLst>
                                          <p:attrName>style.color</p:attrName>
                                        </p:attrNameLst>
                                      </p:cBhvr>
                                      <p:by>
                                        <p:hsl h="0" s="-12549" l="-25098"/>
                                      </p:by>
                                    </p:animClr>
                                    <p:animClr clrSpc="hsl" dir="cw">
                                      <p:cBhvr>
                                        <p:cTn id="32" dur="500" fill="hold"/>
                                        <p:tgtEl>
                                          <p:spTgt spid="3">
                                            <p:txEl>
                                              <p:pRg st="5" end="5"/>
                                            </p:txEl>
                                          </p:spTgt>
                                        </p:tgtEl>
                                        <p:attrNameLst>
                                          <p:attrName>fillcolor</p:attrName>
                                        </p:attrNameLst>
                                      </p:cBhvr>
                                      <p:by>
                                        <p:hsl h="0" s="-12549" l="-25098"/>
                                      </p:by>
                                    </p:animClr>
                                    <p:animClr clrSpc="hsl" dir="cw">
                                      <p:cBhvr>
                                        <p:cTn id="33" dur="500" fill="hold"/>
                                        <p:tgtEl>
                                          <p:spTgt spid="3">
                                            <p:txEl>
                                              <p:pRg st="5" end="5"/>
                                            </p:txEl>
                                          </p:spTgt>
                                        </p:tgtEl>
                                        <p:attrNameLst>
                                          <p:attrName>stroke.color</p:attrName>
                                        </p:attrNameLst>
                                      </p:cBhvr>
                                      <p:by>
                                        <p:hsl h="0" s="-12549" l="-25098"/>
                                      </p:by>
                                    </p:animClr>
                                    <p:set>
                                      <p:cBhvr>
                                        <p:cTn id="34" dur="500" fill="hold"/>
                                        <p:tgtEl>
                                          <p:spTgt spid="3">
                                            <p:txEl>
                                              <p:pRg st="5" end="5"/>
                                            </p:txEl>
                                          </p:spTgt>
                                        </p:tgtEl>
                                        <p:attrNameLst>
                                          <p:attrName>fill.type</p:attrName>
                                        </p:attrNameLst>
                                      </p:cBhvr>
                                      <p:to>
                                        <p:strVal val="solid"/>
                                      </p:to>
                                    </p:se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par>
                                <p:cTn id="38" presetID="30" presetClass="emph" presetSubtype="0" fill="hold" nodeType="withEffect">
                                  <p:stCondLst>
                                    <p:cond delay="0"/>
                                  </p:stCondLst>
                                  <p:childTnLst>
                                    <p:animClr clrSpc="hsl" dir="cw">
                                      <p:cBhvr override="childStyle">
                                        <p:cTn id="39" dur="500" fill="hold"/>
                                        <p:tgtEl>
                                          <p:spTgt spid="3">
                                            <p:txEl>
                                              <p:pRg st="11" end="11"/>
                                            </p:txEl>
                                          </p:spTgt>
                                        </p:tgtEl>
                                        <p:attrNameLst>
                                          <p:attrName>style.color</p:attrName>
                                        </p:attrNameLst>
                                      </p:cBhvr>
                                      <p:by>
                                        <p:hsl h="0" s="12549" l="25098"/>
                                      </p:by>
                                    </p:animClr>
                                    <p:animClr clrSpc="hsl" dir="cw">
                                      <p:cBhvr>
                                        <p:cTn id="40" dur="500" fill="hold"/>
                                        <p:tgtEl>
                                          <p:spTgt spid="3">
                                            <p:txEl>
                                              <p:pRg st="11" end="11"/>
                                            </p:txEl>
                                          </p:spTgt>
                                        </p:tgtEl>
                                        <p:attrNameLst>
                                          <p:attrName>fillcolor</p:attrName>
                                        </p:attrNameLst>
                                      </p:cBhvr>
                                      <p:by>
                                        <p:hsl h="0" s="12549" l="25098"/>
                                      </p:by>
                                    </p:animClr>
                                    <p:animClr clrSpc="hsl" dir="cw">
                                      <p:cBhvr>
                                        <p:cTn id="41" dur="500" fill="hold"/>
                                        <p:tgtEl>
                                          <p:spTgt spid="3">
                                            <p:txEl>
                                              <p:pRg st="11" end="11"/>
                                            </p:txEl>
                                          </p:spTgt>
                                        </p:tgtEl>
                                        <p:attrNameLst>
                                          <p:attrName>stroke.color</p:attrName>
                                        </p:attrNameLst>
                                      </p:cBhvr>
                                      <p:by>
                                        <p:hsl h="0" s="12549" l="25098"/>
                                      </p:by>
                                    </p:animClr>
                                    <p:set>
                                      <p:cBhvr>
                                        <p:cTn id="42" dur="500" fill="hold"/>
                                        <p:tgtEl>
                                          <p:spTgt spid="3">
                                            <p:txEl>
                                              <p:pRg st="11" end="11"/>
                                            </p:txEl>
                                          </p:spTgt>
                                        </p:tgtEl>
                                        <p:attrNameLst>
                                          <p:attrName>fill.type</p:attrName>
                                        </p:attrNameLst>
                                      </p:cBhvr>
                                      <p:to>
                                        <p:strVal val="solid"/>
                                      </p:to>
                                    </p:set>
                                  </p:childTnLst>
                                </p:cTn>
                              </p:par>
                              <p:par>
                                <p:cTn id="43" presetID="24" presetClass="emph" presetSubtype="0" fill="hold" nodeType="withEffect">
                                  <p:stCondLst>
                                    <p:cond delay="0"/>
                                  </p:stCondLst>
                                  <p:childTnLst>
                                    <p:animClr clrSpc="hsl" dir="cw">
                                      <p:cBhvr override="childStyle">
                                        <p:cTn id="44" dur="500" fill="hold"/>
                                        <p:tgtEl>
                                          <p:spTgt spid="3">
                                            <p:txEl>
                                              <p:pRg st="6" end="6"/>
                                            </p:txEl>
                                          </p:spTgt>
                                        </p:tgtEl>
                                        <p:attrNameLst>
                                          <p:attrName>style.color</p:attrName>
                                        </p:attrNameLst>
                                      </p:cBhvr>
                                      <p:by>
                                        <p:hsl h="0" s="-12549" l="-25098"/>
                                      </p:by>
                                    </p:animClr>
                                    <p:animClr clrSpc="hsl" dir="cw">
                                      <p:cBhvr>
                                        <p:cTn id="45" dur="500" fill="hold"/>
                                        <p:tgtEl>
                                          <p:spTgt spid="3">
                                            <p:txEl>
                                              <p:pRg st="6" end="6"/>
                                            </p:txEl>
                                          </p:spTgt>
                                        </p:tgtEl>
                                        <p:attrNameLst>
                                          <p:attrName>fillcolor</p:attrName>
                                        </p:attrNameLst>
                                      </p:cBhvr>
                                      <p:by>
                                        <p:hsl h="0" s="-12549" l="-25098"/>
                                      </p:by>
                                    </p:animClr>
                                    <p:animClr clrSpc="hsl" dir="cw">
                                      <p:cBhvr>
                                        <p:cTn id="46" dur="500" fill="hold"/>
                                        <p:tgtEl>
                                          <p:spTgt spid="3">
                                            <p:txEl>
                                              <p:pRg st="6" end="6"/>
                                            </p:txEl>
                                          </p:spTgt>
                                        </p:tgtEl>
                                        <p:attrNameLst>
                                          <p:attrName>stroke.color</p:attrName>
                                        </p:attrNameLst>
                                      </p:cBhvr>
                                      <p:by>
                                        <p:hsl h="0" s="-12549" l="-25098"/>
                                      </p:by>
                                    </p:animClr>
                                    <p:set>
                                      <p:cBhvr>
                                        <p:cTn id="47" dur="500" fill="hold"/>
                                        <p:tgtEl>
                                          <p:spTgt spid="3">
                                            <p:txEl>
                                              <p:pRg st="6" end="6"/>
                                            </p:txEl>
                                          </p:spTgt>
                                        </p:tgtEl>
                                        <p:attrNameLst>
                                          <p:attrName>fill.type</p:attrName>
                                        </p:attrNameLst>
                                      </p:cBhvr>
                                      <p:to>
                                        <p:strVal val="solid"/>
                                      </p:to>
                                    </p:set>
                                  </p:childTnLst>
                                </p:cTn>
                              </p:par>
                              <p:par>
                                <p:cTn id="48" presetID="10" presetClass="exit" presetSubtype="0" fill="hold" nodeType="withEffect">
                                  <p:stCondLst>
                                    <p:cond delay="0"/>
                                  </p:stCondLst>
                                  <p:childTnLst>
                                    <p:animEffect transition="out" filter="fade">
                                      <p:cBhvr>
                                        <p:cTn id="49" dur="500"/>
                                        <p:tgtEl>
                                          <p:spTgt spid="3">
                                            <p:txEl>
                                              <p:pRg st="7" end="7"/>
                                            </p:txEl>
                                          </p:spTgt>
                                        </p:tgtEl>
                                      </p:cBhvr>
                                    </p:animEffect>
                                    <p:set>
                                      <p:cBhvr>
                                        <p:cTn id="50" dur="1" fill="hold">
                                          <p:stCondLst>
                                            <p:cond delay="499"/>
                                          </p:stCondLst>
                                        </p:cTn>
                                        <p:tgtEl>
                                          <p:spTgt spid="3">
                                            <p:txEl>
                                              <p:pRg st="7" end="7"/>
                                            </p:txEl>
                                          </p:spTgt>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
                                            <p:txEl>
                                              <p:pRg st="8" end="8"/>
                                            </p:txEl>
                                          </p:spTgt>
                                        </p:tgtEl>
                                      </p:cBhvr>
                                    </p:animEffect>
                                    <p:set>
                                      <p:cBhvr>
                                        <p:cTn id="53" dur="1" fill="hold">
                                          <p:stCondLst>
                                            <p:cond delay="499"/>
                                          </p:stCondLst>
                                        </p:cTn>
                                        <p:tgtEl>
                                          <p:spTgt spid="3">
                                            <p:txEl>
                                              <p:pRg st="8" end="8"/>
                                            </p:txEl>
                                          </p:spTgt>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
                                            <p:txEl>
                                              <p:pRg st="9" end="9"/>
                                            </p:txEl>
                                          </p:spTgt>
                                        </p:tgtEl>
                                      </p:cBhvr>
                                    </p:animEffect>
                                    <p:set>
                                      <p:cBhvr>
                                        <p:cTn id="56" dur="1" fill="hold">
                                          <p:stCondLst>
                                            <p:cond delay="499"/>
                                          </p:stCondLst>
                                        </p:cTn>
                                        <p:tgtEl>
                                          <p:spTgt spid="3">
                                            <p:txEl>
                                              <p:pRg st="9" end="9"/>
                                            </p:txEl>
                                          </p:spTgt>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
                                            <p:txEl>
                                              <p:pRg st="10" end="10"/>
                                            </p:txEl>
                                          </p:spTgt>
                                        </p:tgtEl>
                                      </p:cBhvr>
                                    </p:animEffect>
                                    <p:set>
                                      <p:cBhvr>
                                        <p:cTn id="59" dur="1" fill="hold">
                                          <p:stCondLst>
                                            <p:cond delay="499"/>
                                          </p:stCondLst>
                                        </p:cTn>
                                        <p:tgtEl>
                                          <p:spTgt spid="3">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hmg.oxfordjournals.org/content/20/8/1536/F5.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52187"/>
          <a:stretch/>
        </p:blipFill>
        <p:spPr bwMode="auto">
          <a:xfrm>
            <a:off x="1066800" y="533400"/>
            <a:ext cx="69342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436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1" y="228600"/>
            <a:ext cx="8229600" cy="609600"/>
          </a:xfrm>
        </p:spPr>
        <p:txBody>
          <a:bodyPr>
            <a:normAutofit/>
          </a:bodyPr>
          <a:lstStyle/>
          <a:p>
            <a:r>
              <a:rPr lang="en-US" sz="3200" dirty="0" smtClean="0">
                <a:ln w="13335" cmpd="sng">
                  <a:solidFill>
                    <a:schemeClr val="accent1">
                      <a:lumMod val="60000"/>
                      <a:lumOff val="40000"/>
                    </a:schemeClr>
                  </a:solidFill>
                  <a:prstDash val="solid"/>
                </a:ln>
              </a:rPr>
              <a:t>Introduction</a:t>
            </a:r>
            <a:endParaRPr lang="en-US" sz="32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54641" y="1066800"/>
            <a:ext cx="8305800" cy="5410200"/>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sz="2800" dirty="0"/>
              <a:t>During development, failure of neural tube closure results in an opening in the spinal cord or brain, a neural tube defect (NTD</a:t>
            </a:r>
            <a:r>
              <a:rPr lang="en-US" sz="2800" dirty="0" smtClean="0"/>
              <a:t>)</a:t>
            </a:r>
          </a:p>
          <a:p>
            <a:pPr>
              <a:buSzPct val="70000"/>
              <a:buFont typeface="Wingdings" pitchFamily="2" charset="2"/>
              <a:buChar char="§"/>
            </a:pPr>
            <a:r>
              <a:rPr lang="en-US" sz="2800" dirty="0" smtClean="0"/>
              <a:t>NTDs </a:t>
            </a:r>
            <a:r>
              <a:rPr lang="en-US" sz="2800" dirty="0"/>
              <a:t>are among the most common human birth </a:t>
            </a:r>
            <a:r>
              <a:rPr lang="en-US" sz="2800" dirty="0" smtClean="0"/>
              <a:t>defects</a:t>
            </a:r>
          </a:p>
          <a:p>
            <a:pPr>
              <a:buSzPct val="70000"/>
              <a:buFont typeface="Wingdings" pitchFamily="2" charset="2"/>
              <a:buChar char="§"/>
            </a:pPr>
            <a:r>
              <a:rPr lang="en-US" sz="2800" dirty="0" smtClean="0"/>
              <a:t>In </a:t>
            </a:r>
            <a:r>
              <a:rPr lang="en-US" sz="2800" dirty="0"/>
              <a:t>the </a:t>
            </a:r>
            <a:r>
              <a:rPr lang="en-US" sz="2800" i="1" dirty="0"/>
              <a:t>Axial defects</a:t>
            </a:r>
            <a:r>
              <a:rPr lang="en-US" sz="2800" dirty="0"/>
              <a:t> (</a:t>
            </a:r>
            <a:r>
              <a:rPr lang="en-US" sz="2800" i="1" dirty="0" err="1"/>
              <a:t>Axd</a:t>
            </a:r>
            <a:r>
              <a:rPr lang="en-US" sz="2800" dirty="0"/>
              <a:t>) mutant mouse, spina bifida, a spinal NTD, occurs in high </a:t>
            </a:r>
            <a:r>
              <a:rPr lang="en-US" sz="2800" dirty="0" smtClean="0"/>
              <a:t>frequency</a:t>
            </a:r>
            <a:endParaRPr lang="en-US" sz="2800" dirty="0"/>
          </a:p>
          <a:p>
            <a:pPr>
              <a:buSzPct val="70000"/>
              <a:buFont typeface="Wingdings" pitchFamily="2" charset="2"/>
              <a:buChar char="§"/>
            </a:pPr>
            <a:r>
              <a:rPr lang="en-US" sz="2800" dirty="0" smtClean="0">
                <a:latin typeface="Cambria Math" pitchFamily="18" charset="0"/>
                <a:ea typeface="Cambria Math" pitchFamily="18" charset="0"/>
              </a:rPr>
              <a:t>The causative gene of the </a:t>
            </a:r>
            <a:r>
              <a:rPr lang="en-US" sz="2800" i="1" dirty="0" err="1" smtClean="0">
                <a:latin typeface="Cambria Math" pitchFamily="18" charset="0"/>
                <a:ea typeface="Cambria Math" pitchFamily="18" charset="0"/>
              </a:rPr>
              <a:t>Axd</a:t>
            </a:r>
            <a:r>
              <a:rPr lang="en-US" sz="2800" dirty="0" smtClean="0">
                <a:latin typeface="Cambria Math" pitchFamily="18" charset="0"/>
                <a:ea typeface="Cambria Math" pitchFamily="18" charset="0"/>
              </a:rPr>
              <a:t> mutation is unknown</a:t>
            </a:r>
            <a:endParaRPr lang="en-US" sz="2800" dirty="0">
              <a:latin typeface="Cambria Math" pitchFamily="18" charset="0"/>
              <a:ea typeface="Cambria Math" pitchFamily="18" charset="0"/>
            </a:endParaRPr>
          </a:p>
        </p:txBody>
      </p:sp>
    </p:spTree>
    <p:extLst>
      <p:ext uri="{BB962C8B-B14F-4D97-AF65-F5344CB8AC3E}">
        <p14:creationId xmlns:p14="http://schemas.microsoft.com/office/powerpoint/2010/main" val="1997196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hmg.oxfordjournals.org/content/20/8/1536/F5.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066800" y="381000"/>
            <a:ext cx="69342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6027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575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endParaRPr lang="en-US" dirty="0" smtClean="0">
              <a:latin typeface="Cambria Math" pitchFamily="18" charset="0"/>
              <a:ea typeface="Cambria Math" pitchFamily="18" charset="0"/>
            </a:endParaRPr>
          </a:p>
          <a:p>
            <a:pPr>
              <a:buSzPct val="70000"/>
              <a:buFont typeface="Wingdings" pitchFamily="2" charset="2"/>
              <a:buChar char="§"/>
            </a:pPr>
            <a:r>
              <a:rPr lang="en-US" dirty="0" smtClean="0">
                <a:latin typeface="Cambria Math" pitchFamily="18" charset="0"/>
                <a:ea typeface="Cambria Math" pitchFamily="18" charset="0"/>
              </a:rPr>
              <a:t>Sequence homology and phenotype comparison to </a:t>
            </a:r>
            <a:r>
              <a:rPr lang="en-US" i="1" dirty="0" smtClean="0">
                <a:latin typeface="Cambria Math" pitchFamily="18" charset="0"/>
                <a:ea typeface="Cambria Math" pitchFamily="18" charset="0"/>
              </a:rPr>
              <a:t>Grhl3</a:t>
            </a:r>
          </a:p>
          <a:p>
            <a:pPr>
              <a:buSzPct val="70000"/>
              <a:buFont typeface="Wingdings" pitchFamily="2" charset="2"/>
              <a:buChar char="§"/>
            </a:pPr>
            <a:r>
              <a:rPr lang="en-US" dirty="0" smtClean="0">
                <a:latin typeface="Cambria Math" pitchFamily="18" charset="0"/>
                <a:ea typeface="Cambria Math" pitchFamily="18" charset="0"/>
              </a:rPr>
              <a:t>Generate loss of function allele of </a:t>
            </a:r>
            <a:r>
              <a:rPr lang="en-US" i="1" dirty="0" smtClean="0">
                <a:latin typeface="Cambria Math" pitchFamily="18" charset="0"/>
                <a:ea typeface="Cambria Math" pitchFamily="18" charset="0"/>
              </a:rPr>
              <a:t>Grhl2</a:t>
            </a:r>
          </a:p>
          <a:p>
            <a:pPr>
              <a:buSzPct val="70000"/>
              <a:buFont typeface="Wingdings" pitchFamily="2" charset="2"/>
              <a:buChar char="§"/>
            </a:pPr>
            <a:r>
              <a:rPr lang="en-US" dirty="0" smtClean="0">
                <a:latin typeface="Cambria Math" pitchFamily="18" charset="0"/>
                <a:ea typeface="Cambria Math" pitchFamily="18" charset="0"/>
              </a:rPr>
              <a:t>Compound Heterozygotes</a:t>
            </a:r>
          </a:p>
          <a:p>
            <a:pPr lvl="1">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Reduction </a:t>
            </a:r>
            <a:r>
              <a:rPr lang="en-US" dirty="0" smtClean="0">
                <a:solidFill>
                  <a:schemeClr val="tx2">
                    <a:lumMod val="20000"/>
                    <a:lumOff val="80000"/>
                  </a:schemeClr>
                </a:solidFill>
                <a:latin typeface="Cambria Math" pitchFamily="18" charset="0"/>
                <a:ea typeface="Cambria Math" pitchFamily="18" charset="0"/>
              </a:rPr>
              <a:t>of </a:t>
            </a:r>
            <a:r>
              <a:rPr lang="en-US" i="1" dirty="0" smtClean="0">
                <a:solidFill>
                  <a:schemeClr val="tx2">
                    <a:lumMod val="20000"/>
                    <a:lumOff val="80000"/>
                  </a:schemeClr>
                </a:solidFill>
                <a:latin typeface="Cambria Math" pitchFamily="18" charset="0"/>
                <a:ea typeface="Cambria Math" pitchFamily="18" charset="0"/>
              </a:rPr>
              <a:t>Grhl2</a:t>
            </a:r>
            <a:r>
              <a:rPr lang="en-US" dirty="0" smtClean="0">
                <a:solidFill>
                  <a:schemeClr val="tx2">
                    <a:lumMod val="20000"/>
                    <a:lumOff val="80000"/>
                  </a:schemeClr>
                </a:solidFill>
                <a:latin typeface="Cambria Math" pitchFamily="18" charset="0"/>
                <a:ea typeface="Cambria Math" pitchFamily="18" charset="0"/>
              </a:rPr>
              <a:t> expression normalizes PNP closure in </a:t>
            </a:r>
            <a:r>
              <a:rPr lang="en-US" i="1" dirty="0" err="1" smtClean="0">
                <a:solidFill>
                  <a:schemeClr val="tx2">
                    <a:lumMod val="20000"/>
                    <a:lumOff val="80000"/>
                  </a:schemeClr>
                </a:solidFill>
                <a:latin typeface="Cambria Math" pitchFamily="18" charset="0"/>
                <a:ea typeface="Cambria Math" pitchFamily="18" charset="0"/>
              </a:rPr>
              <a:t>Axd</a:t>
            </a:r>
            <a:r>
              <a:rPr lang="en-US" dirty="0" smtClean="0">
                <a:solidFill>
                  <a:schemeClr val="tx2">
                    <a:lumMod val="20000"/>
                    <a:lumOff val="80000"/>
                  </a:schemeClr>
                </a:solidFill>
                <a:latin typeface="Cambria Math" pitchFamily="18" charset="0"/>
                <a:ea typeface="Cambria Math" pitchFamily="18" charset="0"/>
              </a:rPr>
              <a:t>/+</a:t>
            </a:r>
          </a:p>
          <a:p>
            <a:pPr>
              <a:buSzPct val="70000"/>
              <a:buFont typeface="Wingdings" pitchFamily="2" charset="2"/>
              <a:buChar char="§"/>
            </a:pPr>
            <a:r>
              <a:rPr lang="en-US" dirty="0" smtClean="0">
                <a:latin typeface="Cambria Math" pitchFamily="18" charset="0"/>
                <a:ea typeface="Cambria Math" pitchFamily="18" charset="0"/>
              </a:rPr>
              <a:t>Mitotic Index</a:t>
            </a: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429161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24" presetClass="emph" presetSubtype="0" fill="hold" nodeType="withEffect">
                                  <p:stCondLst>
                                    <p:cond delay="0"/>
                                  </p:stCondLst>
                                  <p:childTnLst>
                                    <p:animClr clrSpc="hsl" dir="cw">
                                      <p:cBhvr override="childStyle">
                                        <p:cTn id="26" dur="500" fill="hold"/>
                                        <p:tgtEl>
                                          <p:spTgt spid="3">
                                            <p:txEl>
                                              <p:pRg st="4" end="4"/>
                                            </p:txEl>
                                          </p:spTgt>
                                        </p:tgtEl>
                                        <p:attrNameLst>
                                          <p:attrName>style.color</p:attrName>
                                        </p:attrNameLst>
                                      </p:cBhvr>
                                      <p:by>
                                        <p:hsl h="0" s="-12549" l="-25098"/>
                                      </p:by>
                                    </p:animClr>
                                    <p:animClr clrSpc="hsl" dir="cw">
                                      <p:cBhvr>
                                        <p:cTn id="27" dur="500" fill="hold"/>
                                        <p:tgtEl>
                                          <p:spTgt spid="3">
                                            <p:txEl>
                                              <p:pRg st="4" end="4"/>
                                            </p:txEl>
                                          </p:spTgt>
                                        </p:tgtEl>
                                        <p:attrNameLst>
                                          <p:attrName>fillcolor</p:attrName>
                                        </p:attrNameLst>
                                      </p:cBhvr>
                                      <p:by>
                                        <p:hsl h="0" s="-12549" l="-25098"/>
                                      </p:by>
                                    </p:animClr>
                                    <p:animClr clrSpc="hsl" dir="cw">
                                      <p:cBhvr>
                                        <p:cTn id="28" dur="500" fill="hold"/>
                                        <p:tgtEl>
                                          <p:spTgt spid="3">
                                            <p:txEl>
                                              <p:pRg st="4" end="4"/>
                                            </p:txEl>
                                          </p:spTgt>
                                        </p:tgtEl>
                                        <p:attrNameLst>
                                          <p:attrName>stroke.color</p:attrName>
                                        </p:attrNameLst>
                                      </p:cBhvr>
                                      <p:by>
                                        <p:hsl h="0" s="-12549" l="-25098"/>
                                      </p:by>
                                    </p:animClr>
                                    <p:set>
                                      <p:cBhvr>
                                        <p:cTn id="29" dur="500" fill="hold"/>
                                        <p:tgtEl>
                                          <p:spTgt spid="3">
                                            <p:txEl>
                                              <p:pRg st="4" end="4"/>
                                            </p:txEl>
                                          </p:spTgt>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3">
                                            <p:txEl>
                                              <p:pRg st="5" end="5"/>
                                            </p:txEl>
                                          </p:spTgt>
                                        </p:tgtEl>
                                        <p:attrNameLst>
                                          <p:attrName>style.color</p:attrName>
                                        </p:attrNameLst>
                                      </p:cBhvr>
                                      <p:by>
                                        <p:hsl h="0" s="-12549" l="-25098"/>
                                      </p:by>
                                    </p:animClr>
                                    <p:animClr clrSpc="hsl" dir="cw">
                                      <p:cBhvr>
                                        <p:cTn id="32" dur="500" fill="hold"/>
                                        <p:tgtEl>
                                          <p:spTgt spid="3">
                                            <p:txEl>
                                              <p:pRg st="5" end="5"/>
                                            </p:txEl>
                                          </p:spTgt>
                                        </p:tgtEl>
                                        <p:attrNameLst>
                                          <p:attrName>fillcolor</p:attrName>
                                        </p:attrNameLst>
                                      </p:cBhvr>
                                      <p:by>
                                        <p:hsl h="0" s="-12549" l="-25098"/>
                                      </p:by>
                                    </p:animClr>
                                    <p:animClr clrSpc="hsl" dir="cw">
                                      <p:cBhvr>
                                        <p:cTn id="33" dur="500" fill="hold"/>
                                        <p:tgtEl>
                                          <p:spTgt spid="3">
                                            <p:txEl>
                                              <p:pRg st="5" end="5"/>
                                            </p:txEl>
                                          </p:spTgt>
                                        </p:tgtEl>
                                        <p:attrNameLst>
                                          <p:attrName>stroke.color</p:attrName>
                                        </p:attrNameLst>
                                      </p:cBhvr>
                                      <p:by>
                                        <p:hsl h="0" s="-12549" l="-25098"/>
                                      </p:by>
                                    </p:animClr>
                                    <p:set>
                                      <p:cBhvr>
                                        <p:cTn id="34" dur="500" fill="hold"/>
                                        <p:tgtEl>
                                          <p:spTgt spid="3">
                                            <p:txEl>
                                              <p:pRg st="5" end="5"/>
                                            </p:txEl>
                                          </p:spTgt>
                                        </p:tgtEl>
                                        <p:attrNameLst>
                                          <p:attrName>fill.type</p:attrName>
                                        </p:attrNameLst>
                                      </p:cBhvr>
                                      <p:to>
                                        <p:strVal val="solid"/>
                                      </p:to>
                                    </p:set>
                                  </p:childTnLst>
                                </p:cTn>
                              </p:par>
                              <p:par>
                                <p:cTn id="35" presetID="24" presetClass="emph" presetSubtype="0" fill="hold" nodeType="withEffect">
                                  <p:stCondLst>
                                    <p:cond delay="0"/>
                                  </p:stCondLst>
                                  <p:childTnLst>
                                    <p:animClr clrSpc="hsl" dir="cw">
                                      <p:cBhvr override="childStyle">
                                        <p:cTn id="36" dur="500" fill="hold"/>
                                        <p:tgtEl>
                                          <p:spTgt spid="3">
                                            <p:txEl>
                                              <p:pRg st="6" end="6"/>
                                            </p:txEl>
                                          </p:spTgt>
                                        </p:tgtEl>
                                        <p:attrNameLst>
                                          <p:attrName>style.color</p:attrName>
                                        </p:attrNameLst>
                                      </p:cBhvr>
                                      <p:by>
                                        <p:hsl h="0" s="-12549" l="-25098"/>
                                      </p:by>
                                    </p:animClr>
                                    <p:animClr clrSpc="hsl" dir="cw">
                                      <p:cBhvr>
                                        <p:cTn id="37" dur="500" fill="hold"/>
                                        <p:tgtEl>
                                          <p:spTgt spid="3">
                                            <p:txEl>
                                              <p:pRg st="6" end="6"/>
                                            </p:txEl>
                                          </p:spTgt>
                                        </p:tgtEl>
                                        <p:attrNameLst>
                                          <p:attrName>fillcolor</p:attrName>
                                        </p:attrNameLst>
                                      </p:cBhvr>
                                      <p:by>
                                        <p:hsl h="0" s="-12549" l="-25098"/>
                                      </p:by>
                                    </p:animClr>
                                    <p:animClr clrSpc="hsl" dir="cw">
                                      <p:cBhvr>
                                        <p:cTn id="38" dur="500" fill="hold"/>
                                        <p:tgtEl>
                                          <p:spTgt spid="3">
                                            <p:txEl>
                                              <p:pRg st="6" end="6"/>
                                            </p:txEl>
                                          </p:spTgt>
                                        </p:tgtEl>
                                        <p:attrNameLst>
                                          <p:attrName>stroke.color</p:attrName>
                                        </p:attrNameLst>
                                      </p:cBhvr>
                                      <p:by>
                                        <p:hsl h="0" s="-12549" l="-25098"/>
                                      </p:by>
                                    </p:animClr>
                                    <p:set>
                                      <p:cBhvr>
                                        <p:cTn id="39" dur="500" fill="hold"/>
                                        <p:tgtEl>
                                          <p:spTgt spid="3">
                                            <p:txEl>
                                              <p:pRg st="6" end="6"/>
                                            </p:txEl>
                                          </p:spTgt>
                                        </p:tgtEl>
                                        <p:attrNameLst>
                                          <p:attrName>fill.type</p:attrName>
                                        </p:attrNameLst>
                                      </p:cBhvr>
                                      <p:to>
                                        <p:strVal val="solid"/>
                                      </p:to>
                                    </p:set>
                                  </p:childTnLst>
                                </p:cTn>
                              </p:par>
                              <p:par>
                                <p:cTn id="40" presetID="24" presetClass="emph" presetSubtype="0" fill="hold" nodeType="withEffect">
                                  <p:stCondLst>
                                    <p:cond delay="0"/>
                                  </p:stCondLst>
                                  <p:childTnLst>
                                    <p:animClr clrSpc="hsl" dir="cw">
                                      <p:cBhvr override="childStyle">
                                        <p:cTn id="41" dur="500" fill="hold"/>
                                        <p:tgtEl>
                                          <p:spTgt spid="3">
                                            <p:txEl>
                                              <p:pRg st="7" end="7"/>
                                            </p:txEl>
                                          </p:spTgt>
                                        </p:tgtEl>
                                        <p:attrNameLst>
                                          <p:attrName>style.color</p:attrName>
                                        </p:attrNameLst>
                                      </p:cBhvr>
                                      <p:by>
                                        <p:hsl h="0" s="-12549" l="-25098"/>
                                      </p:by>
                                    </p:animClr>
                                    <p:animClr clrSpc="hsl" dir="cw">
                                      <p:cBhvr>
                                        <p:cTn id="42" dur="500" fill="hold"/>
                                        <p:tgtEl>
                                          <p:spTgt spid="3">
                                            <p:txEl>
                                              <p:pRg st="7" end="7"/>
                                            </p:txEl>
                                          </p:spTgt>
                                        </p:tgtEl>
                                        <p:attrNameLst>
                                          <p:attrName>fillcolor</p:attrName>
                                        </p:attrNameLst>
                                      </p:cBhvr>
                                      <p:by>
                                        <p:hsl h="0" s="-12549" l="-25098"/>
                                      </p:by>
                                    </p:animClr>
                                    <p:animClr clrSpc="hsl" dir="cw">
                                      <p:cBhvr>
                                        <p:cTn id="43" dur="500" fill="hold"/>
                                        <p:tgtEl>
                                          <p:spTgt spid="3">
                                            <p:txEl>
                                              <p:pRg st="7" end="7"/>
                                            </p:txEl>
                                          </p:spTgt>
                                        </p:tgtEl>
                                        <p:attrNameLst>
                                          <p:attrName>stroke.color</p:attrName>
                                        </p:attrNameLst>
                                      </p:cBhvr>
                                      <p:by>
                                        <p:hsl h="0" s="-12549" l="-25098"/>
                                      </p:by>
                                    </p:animClr>
                                    <p:set>
                                      <p:cBhvr>
                                        <p:cTn id="44" dur="500" fill="hold"/>
                                        <p:tgtEl>
                                          <p:spTgt spid="3">
                                            <p:txEl>
                                              <p:pRg st="7" end="7"/>
                                            </p:txEl>
                                          </p:spTgt>
                                        </p:tgtEl>
                                        <p:attrNameLst>
                                          <p:attrName>fill.type</p:attrName>
                                        </p:attrNameLst>
                                      </p:cBhvr>
                                      <p:to>
                                        <p:strVal val="solid"/>
                                      </p:to>
                                    </p:set>
                                  </p:childTnLst>
                                </p:cTn>
                              </p:par>
                              <p:par>
                                <p:cTn id="45" presetID="10" presetClass="exit" presetSubtype="0" fill="hold" nodeType="withEffect">
                                  <p:stCondLst>
                                    <p:cond delay="0"/>
                                  </p:stCondLst>
                                  <p:childTnLst>
                                    <p:animEffect transition="out" filter="fade">
                                      <p:cBhvr>
                                        <p:cTn id="46" dur="500"/>
                                        <p:tgtEl>
                                          <p:spTgt spid="3">
                                            <p:txEl>
                                              <p:pRg st="8" end="8"/>
                                            </p:txEl>
                                          </p:spTgt>
                                        </p:tgtEl>
                                      </p:cBhvr>
                                    </p:animEffect>
                                    <p:set>
                                      <p:cBhvr>
                                        <p:cTn id="47" dur="1" fill="hold">
                                          <p:stCondLst>
                                            <p:cond delay="499"/>
                                          </p:stCondLst>
                                        </p:cTn>
                                        <p:tgtEl>
                                          <p:spTgt spid="3">
                                            <p:txEl>
                                              <p:pRg st="8" end="8"/>
                                            </p:txEl>
                                          </p:spTgt>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4" name="Text Placeholder 2"/>
          <p:cNvSpPr txBox="1">
            <a:spLocks/>
          </p:cNvSpPr>
          <p:nvPr/>
        </p:nvSpPr>
        <p:spPr>
          <a:xfrm>
            <a:off x="367145" y="1354280"/>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365760" lvl="1" indent="0">
              <a:buSzPct val="70000"/>
              <a:buNone/>
            </a:pPr>
            <a:r>
              <a:rPr lang="en-US" sz="2400" dirty="0">
                <a:solidFill>
                  <a:schemeClr val="tx2">
                    <a:lumMod val="20000"/>
                    <a:lumOff val="80000"/>
                  </a:schemeClr>
                </a:solidFill>
                <a:latin typeface="Cambria Math" pitchFamily="18" charset="0"/>
                <a:ea typeface="Cambria Math" pitchFamily="18" charset="0"/>
              </a:rPr>
              <a:t>Down-regulation of </a:t>
            </a:r>
            <a:r>
              <a:rPr lang="en-US" sz="2400" i="1" dirty="0">
                <a:solidFill>
                  <a:schemeClr val="tx2">
                    <a:lumMod val="20000"/>
                    <a:lumOff val="80000"/>
                  </a:schemeClr>
                </a:solidFill>
                <a:latin typeface="Cambria Math" pitchFamily="18" charset="0"/>
                <a:ea typeface="Cambria Math" pitchFamily="18" charset="0"/>
              </a:rPr>
              <a:t>Grhl3 </a:t>
            </a:r>
            <a:r>
              <a:rPr lang="en-US" sz="2400" dirty="0">
                <a:solidFill>
                  <a:schemeClr val="tx2">
                    <a:lumMod val="20000"/>
                    <a:lumOff val="80000"/>
                  </a:schemeClr>
                </a:solidFill>
                <a:latin typeface="Cambria Math" pitchFamily="18" charset="0"/>
                <a:ea typeface="Cambria Math" pitchFamily="18" charset="0"/>
              </a:rPr>
              <a:t> in curly tail (</a:t>
            </a:r>
            <a:r>
              <a:rPr lang="en-US" sz="2400" i="1" dirty="0" err="1">
                <a:solidFill>
                  <a:schemeClr val="tx2">
                    <a:lumMod val="20000"/>
                    <a:lumOff val="80000"/>
                  </a:schemeClr>
                </a:solidFill>
                <a:latin typeface="Cambria Math" pitchFamily="18" charset="0"/>
                <a:ea typeface="Cambria Math" pitchFamily="18" charset="0"/>
              </a:rPr>
              <a:t>ct</a:t>
            </a:r>
            <a:r>
              <a:rPr lang="en-US" sz="2400" dirty="0">
                <a:solidFill>
                  <a:schemeClr val="tx2">
                    <a:lumMod val="20000"/>
                    <a:lumOff val="80000"/>
                  </a:schemeClr>
                </a:solidFill>
                <a:latin typeface="Cambria Math" pitchFamily="18" charset="0"/>
                <a:ea typeface="Cambria Math" pitchFamily="18" charset="0"/>
              </a:rPr>
              <a:t>) mice causes diminished cellular proliferation in hindgut, which increases ventral curvature that mechanically opposes PNP </a:t>
            </a:r>
            <a:r>
              <a:rPr lang="en-US" sz="2400" dirty="0" smtClean="0">
                <a:solidFill>
                  <a:schemeClr val="tx2">
                    <a:lumMod val="20000"/>
                    <a:lumOff val="80000"/>
                  </a:schemeClr>
                </a:solidFill>
                <a:latin typeface="Cambria Math" pitchFamily="18" charset="0"/>
                <a:ea typeface="Cambria Math" pitchFamily="18" charset="0"/>
              </a:rPr>
              <a:t>closure</a:t>
            </a:r>
          </a:p>
          <a:p>
            <a:pPr marL="365760" lvl="1" indent="0">
              <a:buSzPct val="70000"/>
              <a:buNone/>
            </a:pPr>
            <a:endParaRPr lang="en-US" sz="2400" dirty="0">
              <a:solidFill>
                <a:schemeClr val="tx2">
                  <a:lumMod val="20000"/>
                  <a:lumOff val="80000"/>
                </a:schemeClr>
              </a:solidFill>
              <a:latin typeface="Cambria Math" pitchFamily="18" charset="0"/>
              <a:ea typeface="Cambria Math" pitchFamily="18" charset="0"/>
            </a:endParaRPr>
          </a:p>
          <a:p>
            <a:pPr marL="365760" lvl="1" indent="0">
              <a:buSzPct val="70000"/>
              <a:buNone/>
            </a:pPr>
            <a:r>
              <a:rPr lang="en-US" sz="2400" i="1" dirty="0" err="1" smtClean="0">
                <a:solidFill>
                  <a:schemeClr val="tx2">
                    <a:lumMod val="20000"/>
                    <a:lumOff val="80000"/>
                  </a:schemeClr>
                </a:solidFill>
                <a:latin typeface="Cambria Math" pitchFamily="18" charset="0"/>
                <a:ea typeface="Cambria Math" pitchFamily="18" charset="0"/>
              </a:rPr>
              <a:t>Axd</a:t>
            </a:r>
            <a:r>
              <a:rPr lang="en-US" sz="2400" dirty="0" smtClean="0">
                <a:solidFill>
                  <a:schemeClr val="tx2">
                    <a:lumMod val="20000"/>
                    <a:lumOff val="80000"/>
                  </a:schemeClr>
                </a:solidFill>
                <a:latin typeface="Cambria Math" pitchFamily="18" charset="0"/>
                <a:ea typeface="Cambria Math" pitchFamily="18" charset="0"/>
              </a:rPr>
              <a:t>/</a:t>
            </a:r>
            <a:r>
              <a:rPr lang="en-US" sz="2400" i="1" dirty="0" err="1" smtClean="0">
                <a:solidFill>
                  <a:schemeClr val="tx2">
                    <a:lumMod val="20000"/>
                    <a:lumOff val="80000"/>
                  </a:schemeClr>
                </a:solidFill>
                <a:latin typeface="Cambria Math" pitchFamily="18" charset="0"/>
                <a:ea typeface="Cambria Math" pitchFamily="18" charset="0"/>
              </a:rPr>
              <a:t>Axd</a:t>
            </a:r>
            <a:r>
              <a:rPr lang="en-US" sz="2400" i="1" dirty="0" smtClean="0">
                <a:solidFill>
                  <a:schemeClr val="tx2">
                    <a:lumMod val="20000"/>
                    <a:lumOff val="80000"/>
                  </a:schemeClr>
                </a:solidFill>
                <a:latin typeface="Cambria Math" pitchFamily="18" charset="0"/>
                <a:ea typeface="Cambria Math" pitchFamily="18" charset="0"/>
              </a:rPr>
              <a:t> </a:t>
            </a:r>
            <a:r>
              <a:rPr lang="en-US" sz="2400" dirty="0" smtClean="0">
                <a:solidFill>
                  <a:schemeClr val="tx2">
                    <a:lumMod val="20000"/>
                    <a:lumOff val="80000"/>
                  </a:schemeClr>
                </a:solidFill>
                <a:latin typeface="Cambria Math" pitchFamily="18" charset="0"/>
                <a:ea typeface="Cambria Math" pitchFamily="18" charset="0"/>
              </a:rPr>
              <a:t>embryos exhibited abnormal ventral curvature</a:t>
            </a:r>
            <a:endParaRPr lang="en-US" sz="2400" i="1" dirty="0">
              <a:solidFill>
                <a:schemeClr val="tx2">
                  <a:lumMod val="20000"/>
                  <a:lumOff val="80000"/>
                </a:schemeClr>
              </a:solidFill>
              <a:latin typeface="Cambria Math" pitchFamily="18" charset="0"/>
              <a:ea typeface="Cambria Math" pitchFamily="18" charset="0"/>
            </a:endParaRPr>
          </a:p>
          <a:p>
            <a:pPr marL="0" indent="0">
              <a:buSzPct val="70000"/>
              <a:buNone/>
            </a:pPr>
            <a:endParaRPr lang="en-US"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77677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hmg.oxfordjournals.org/content/20/8/1536/F6.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22214" r="60592" b="46205"/>
          <a:stretch/>
        </p:blipFill>
        <p:spPr bwMode="auto">
          <a:xfrm>
            <a:off x="136524" y="565914"/>
            <a:ext cx="4816475" cy="5853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hmg.oxfordjournals.org/content/20/8/1536/F6.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1178" t="23358" b="37629"/>
          <a:stretch/>
        </p:blipFill>
        <p:spPr bwMode="auto">
          <a:xfrm>
            <a:off x="5181600" y="1524000"/>
            <a:ext cx="3771900" cy="379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975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hmg.oxfordjournals.org/content/20/8/1536/F6.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62839"/>
          <a:stretch/>
        </p:blipFill>
        <p:spPr bwMode="auto">
          <a:xfrm>
            <a:off x="228599" y="1004894"/>
            <a:ext cx="8763001" cy="493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989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956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Genotype embryos</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endParaRPr lang="en-US" dirty="0" smtClean="0">
              <a:latin typeface="Cambria Math" pitchFamily="18" charset="0"/>
              <a:ea typeface="Cambria Math" pitchFamily="18" charset="0"/>
            </a:endParaRPr>
          </a:p>
          <a:p>
            <a:pPr>
              <a:buSzPct val="70000"/>
              <a:buFont typeface="Wingdings" pitchFamily="2" charset="2"/>
              <a:buChar char="§"/>
            </a:pPr>
            <a:r>
              <a:rPr lang="en-US" dirty="0" smtClean="0">
                <a:latin typeface="Cambria Math" pitchFamily="18" charset="0"/>
                <a:ea typeface="Cambria Math" pitchFamily="18" charset="0"/>
              </a:rPr>
              <a:t>Sequence homology and phenotype comparison to </a:t>
            </a:r>
            <a:r>
              <a:rPr lang="en-US" i="1" dirty="0" smtClean="0">
                <a:latin typeface="Cambria Math" pitchFamily="18" charset="0"/>
                <a:ea typeface="Cambria Math" pitchFamily="18" charset="0"/>
              </a:rPr>
              <a:t>Grhl3</a:t>
            </a:r>
          </a:p>
          <a:p>
            <a:pPr>
              <a:buSzPct val="70000"/>
              <a:buFont typeface="Wingdings" pitchFamily="2" charset="2"/>
              <a:buChar char="§"/>
            </a:pPr>
            <a:r>
              <a:rPr lang="en-US" dirty="0" smtClean="0">
                <a:latin typeface="Cambria Math" pitchFamily="18" charset="0"/>
                <a:ea typeface="Cambria Math" pitchFamily="18" charset="0"/>
              </a:rPr>
              <a:t>Generate loss of function allele of </a:t>
            </a:r>
            <a:r>
              <a:rPr lang="en-US" i="1" dirty="0" smtClean="0">
                <a:latin typeface="Cambria Math" pitchFamily="18" charset="0"/>
                <a:ea typeface="Cambria Math" pitchFamily="18" charset="0"/>
              </a:rPr>
              <a:t>Grhl2</a:t>
            </a:r>
          </a:p>
          <a:p>
            <a:pPr>
              <a:buSzPct val="70000"/>
              <a:buFont typeface="Wingdings" pitchFamily="2" charset="2"/>
              <a:buChar char="§"/>
            </a:pPr>
            <a:r>
              <a:rPr lang="en-US" dirty="0" smtClean="0">
                <a:latin typeface="Cambria Math" pitchFamily="18" charset="0"/>
                <a:ea typeface="Cambria Math" pitchFamily="18" charset="0"/>
              </a:rPr>
              <a:t>Compound Heterozygotes</a:t>
            </a:r>
          </a:p>
          <a:p>
            <a:pPr>
              <a:buSzPct val="70000"/>
              <a:buFont typeface="Wingdings" pitchFamily="2" charset="2"/>
              <a:buChar char="§"/>
            </a:pPr>
            <a:r>
              <a:rPr lang="en-US" dirty="0" smtClean="0">
                <a:latin typeface="Cambria Math" pitchFamily="18" charset="0"/>
                <a:ea typeface="Cambria Math" pitchFamily="18" charset="0"/>
              </a:rPr>
              <a:t>Mitotic Index</a:t>
            </a:r>
          </a:p>
          <a:p>
            <a:pPr>
              <a:buSzPct val="70000"/>
              <a:buFont typeface="Wingdings" pitchFamily="2" charset="2"/>
              <a:buChar char="§"/>
            </a:pPr>
            <a:r>
              <a:rPr lang="en-US" dirty="0" smtClean="0">
                <a:latin typeface="Cambria Math" pitchFamily="18" charset="0"/>
                <a:ea typeface="Cambria Math" pitchFamily="18" charset="0"/>
              </a:rPr>
              <a:t>Genetic </a:t>
            </a:r>
            <a:r>
              <a:rPr lang="en-US" dirty="0" smtClean="0">
                <a:latin typeface="Cambria Math" pitchFamily="18" charset="0"/>
                <a:ea typeface="Cambria Math" pitchFamily="18" charset="0"/>
              </a:rPr>
              <a:t>interaction</a:t>
            </a:r>
          </a:p>
          <a:p>
            <a:pPr>
              <a:buSzPct val="70000"/>
              <a:buFont typeface="Wingdings" pitchFamily="2" charset="2"/>
              <a:buChar char="§"/>
            </a:pP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3111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24" presetClass="emph" presetSubtype="0" fill="hold" nodeType="withEffect">
                                  <p:stCondLst>
                                    <p:cond delay="0"/>
                                  </p:stCondLst>
                                  <p:childTnLst>
                                    <p:animClr clrSpc="hsl" dir="cw">
                                      <p:cBhvr override="childStyle">
                                        <p:cTn id="26" dur="500" fill="hold"/>
                                        <p:tgtEl>
                                          <p:spTgt spid="3">
                                            <p:txEl>
                                              <p:pRg st="4" end="4"/>
                                            </p:txEl>
                                          </p:spTgt>
                                        </p:tgtEl>
                                        <p:attrNameLst>
                                          <p:attrName>style.color</p:attrName>
                                        </p:attrNameLst>
                                      </p:cBhvr>
                                      <p:by>
                                        <p:hsl h="0" s="-12549" l="-25098"/>
                                      </p:by>
                                    </p:animClr>
                                    <p:animClr clrSpc="hsl" dir="cw">
                                      <p:cBhvr>
                                        <p:cTn id="27" dur="500" fill="hold"/>
                                        <p:tgtEl>
                                          <p:spTgt spid="3">
                                            <p:txEl>
                                              <p:pRg st="4" end="4"/>
                                            </p:txEl>
                                          </p:spTgt>
                                        </p:tgtEl>
                                        <p:attrNameLst>
                                          <p:attrName>fillcolor</p:attrName>
                                        </p:attrNameLst>
                                      </p:cBhvr>
                                      <p:by>
                                        <p:hsl h="0" s="-12549" l="-25098"/>
                                      </p:by>
                                    </p:animClr>
                                    <p:animClr clrSpc="hsl" dir="cw">
                                      <p:cBhvr>
                                        <p:cTn id="28" dur="500" fill="hold"/>
                                        <p:tgtEl>
                                          <p:spTgt spid="3">
                                            <p:txEl>
                                              <p:pRg st="4" end="4"/>
                                            </p:txEl>
                                          </p:spTgt>
                                        </p:tgtEl>
                                        <p:attrNameLst>
                                          <p:attrName>stroke.color</p:attrName>
                                        </p:attrNameLst>
                                      </p:cBhvr>
                                      <p:by>
                                        <p:hsl h="0" s="-12549" l="-25098"/>
                                      </p:by>
                                    </p:animClr>
                                    <p:set>
                                      <p:cBhvr>
                                        <p:cTn id="29" dur="500" fill="hold"/>
                                        <p:tgtEl>
                                          <p:spTgt spid="3">
                                            <p:txEl>
                                              <p:pRg st="4" end="4"/>
                                            </p:txEl>
                                          </p:spTgt>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3">
                                            <p:txEl>
                                              <p:pRg st="5" end="5"/>
                                            </p:txEl>
                                          </p:spTgt>
                                        </p:tgtEl>
                                        <p:attrNameLst>
                                          <p:attrName>style.color</p:attrName>
                                        </p:attrNameLst>
                                      </p:cBhvr>
                                      <p:by>
                                        <p:hsl h="0" s="-12549" l="-25098"/>
                                      </p:by>
                                    </p:animClr>
                                    <p:animClr clrSpc="hsl" dir="cw">
                                      <p:cBhvr>
                                        <p:cTn id="32" dur="500" fill="hold"/>
                                        <p:tgtEl>
                                          <p:spTgt spid="3">
                                            <p:txEl>
                                              <p:pRg st="5" end="5"/>
                                            </p:txEl>
                                          </p:spTgt>
                                        </p:tgtEl>
                                        <p:attrNameLst>
                                          <p:attrName>fillcolor</p:attrName>
                                        </p:attrNameLst>
                                      </p:cBhvr>
                                      <p:by>
                                        <p:hsl h="0" s="-12549" l="-25098"/>
                                      </p:by>
                                    </p:animClr>
                                    <p:animClr clrSpc="hsl" dir="cw">
                                      <p:cBhvr>
                                        <p:cTn id="33" dur="500" fill="hold"/>
                                        <p:tgtEl>
                                          <p:spTgt spid="3">
                                            <p:txEl>
                                              <p:pRg st="5" end="5"/>
                                            </p:txEl>
                                          </p:spTgt>
                                        </p:tgtEl>
                                        <p:attrNameLst>
                                          <p:attrName>stroke.color</p:attrName>
                                        </p:attrNameLst>
                                      </p:cBhvr>
                                      <p:by>
                                        <p:hsl h="0" s="-12549" l="-25098"/>
                                      </p:by>
                                    </p:animClr>
                                    <p:set>
                                      <p:cBhvr>
                                        <p:cTn id="34" dur="500" fill="hold"/>
                                        <p:tgtEl>
                                          <p:spTgt spid="3">
                                            <p:txEl>
                                              <p:pRg st="5" end="5"/>
                                            </p:txEl>
                                          </p:spTgt>
                                        </p:tgtEl>
                                        <p:attrNameLst>
                                          <p:attrName>fill.type</p:attrName>
                                        </p:attrNameLst>
                                      </p:cBhvr>
                                      <p:to>
                                        <p:strVal val="solid"/>
                                      </p:to>
                                    </p:set>
                                  </p:childTnLst>
                                </p:cTn>
                              </p:par>
                              <p:par>
                                <p:cTn id="35" presetID="24" presetClass="emph" presetSubtype="0" fill="hold" nodeType="withEffect">
                                  <p:stCondLst>
                                    <p:cond delay="0"/>
                                  </p:stCondLst>
                                  <p:childTnLst>
                                    <p:animClr clrSpc="hsl" dir="cw">
                                      <p:cBhvr override="childStyle">
                                        <p:cTn id="36" dur="500" fill="hold"/>
                                        <p:tgtEl>
                                          <p:spTgt spid="3">
                                            <p:txEl>
                                              <p:pRg st="6" end="6"/>
                                            </p:txEl>
                                          </p:spTgt>
                                        </p:tgtEl>
                                        <p:attrNameLst>
                                          <p:attrName>style.color</p:attrName>
                                        </p:attrNameLst>
                                      </p:cBhvr>
                                      <p:by>
                                        <p:hsl h="0" s="-12549" l="-25098"/>
                                      </p:by>
                                    </p:animClr>
                                    <p:animClr clrSpc="hsl" dir="cw">
                                      <p:cBhvr>
                                        <p:cTn id="37" dur="500" fill="hold"/>
                                        <p:tgtEl>
                                          <p:spTgt spid="3">
                                            <p:txEl>
                                              <p:pRg st="6" end="6"/>
                                            </p:txEl>
                                          </p:spTgt>
                                        </p:tgtEl>
                                        <p:attrNameLst>
                                          <p:attrName>fillcolor</p:attrName>
                                        </p:attrNameLst>
                                      </p:cBhvr>
                                      <p:by>
                                        <p:hsl h="0" s="-12549" l="-25098"/>
                                      </p:by>
                                    </p:animClr>
                                    <p:animClr clrSpc="hsl" dir="cw">
                                      <p:cBhvr>
                                        <p:cTn id="38" dur="500" fill="hold"/>
                                        <p:tgtEl>
                                          <p:spTgt spid="3">
                                            <p:txEl>
                                              <p:pRg st="6" end="6"/>
                                            </p:txEl>
                                          </p:spTgt>
                                        </p:tgtEl>
                                        <p:attrNameLst>
                                          <p:attrName>stroke.color</p:attrName>
                                        </p:attrNameLst>
                                      </p:cBhvr>
                                      <p:by>
                                        <p:hsl h="0" s="-12549" l="-25098"/>
                                      </p:by>
                                    </p:animClr>
                                    <p:set>
                                      <p:cBhvr>
                                        <p:cTn id="39" dur="500" fill="hold"/>
                                        <p:tgtEl>
                                          <p:spTgt spid="3">
                                            <p:txEl>
                                              <p:pRg st="6" end="6"/>
                                            </p:txEl>
                                          </p:spTgt>
                                        </p:tgtEl>
                                        <p:attrNameLst>
                                          <p:attrName>fill.type</p:attrName>
                                        </p:attrNameLst>
                                      </p:cBhvr>
                                      <p:to>
                                        <p:strVal val="solid"/>
                                      </p:to>
                                    </p:set>
                                  </p:childTnLst>
                                </p:cTn>
                              </p:par>
                              <p:par>
                                <p:cTn id="40" presetID="24" presetClass="emph" presetSubtype="0" fill="hold" nodeType="withEffect">
                                  <p:stCondLst>
                                    <p:cond delay="0"/>
                                  </p:stCondLst>
                                  <p:childTnLst>
                                    <p:animClr clrSpc="hsl" dir="cw">
                                      <p:cBhvr override="childStyle">
                                        <p:cTn id="41" dur="500" fill="hold"/>
                                        <p:tgtEl>
                                          <p:spTgt spid="3">
                                            <p:txEl>
                                              <p:pRg st="7" end="7"/>
                                            </p:txEl>
                                          </p:spTgt>
                                        </p:tgtEl>
                                        <p:attrNameLst>
                                          <p:attrName>style.color</p:attrName>
                                        </p:attrNameLst>
                                      </p:cBhvr>
                                      <p:by>
                                        <p:hsl h="0" s="-12549" l="-25098"/>
                                      </p:by>
                                    </p:animClr>
                                    <p:animClr clrSpc="hsl" dir="cw">
                                      <p:cBhvr>
                                        <p:cTn id="42" dur="500" fill="hold"/>
                                        <p:tgtEl>
                                          <p:spTgt spid="3">
                                            <p:txEl>
                                              <p:pRg st="7" end="7"/>
                                            </p:txEl>
                                          </p:spTgt>
                                        </p:tgtEl>
                                        <p:attrNameLst>
                                          <p:attrName>fillcolor</p:attrName>
                                        </p:attrNameLst>
                                      </p:cBhvr>
                                      <p:by>
                                        <p:hsl h="0" s="-12549" l="-25098"/>
                                      </p:by>
                                    </p:animClr>
                                    <p:animClr clrSpc="hsl" dir="cw">
                                      <p:cBhvr>
                                        <p:cTn id="43" dur="500" fill="hold"/>
                                        <p:tgtEl>
                                          <p:spTgt spid="3">
                                            <p:txEl>
                                              <p:pRg st="7" end="7"/>
                                            </p:txEl>
                                          </p:spTgt>
                                        </p:tgtEl>
                                        <p:attrNameLst>
                                          <p:attrName>stroke.color</p:attrName>
                                        </p:attrNameLst>
                                      </p:cBhvr>
                                      <p:by>
                                        <p:hsl h="0" s="-12549" l="-25098"/>
                                      </p:by>
                                    </p:animClr>
                                    <p:set>
                                      <p:cBhvr>
                                        <p:cTn id="44" dur="500" fill="hold"/>
                                        <p:tgtEl>
                                          <p:spTgt spid="3">
                                            <p:txEl>
                                              <p:pRg st="7" end="7"/>
                                            </p:txEl>
                                          </p:spTgt>
                                        </p:tgtEl>
                                        <p:attrNameLst>
                                          <p:attrName>fill.type</p:attrName>
                                        </p:attrNameLst>
                                      </p:cBhvr>
                                      <p:to>
                                        <p:strVal val="solid"/>
                                      </p:to>
                                    </p:set>
                                  </p:childTnLst>
                                </p:cTn>
                              </p:par>
                              <p:par>
                                <p:cTn id="45" presetID="24" presetClass="emph" presetSubtype="0" fill="hold" nodeType="withEffect">
                                  <p:stCondLst>
                                    <p:cond delay="0"/>
                                  </p:stCondLst>
                                  <p:childTnLst>
                                    <p:animClr clrSpc="hsl" dir="cw">
                                      <p:cBhvr override="childStyle">
                                        <p:cTn id="46" dur="500" fill="hold"/>
                                        <p:tgtEl>
                                          <p:spTgt spid="3">
                                            <p:txEl>
                                              <p:pRg st="8" end="8"/>
                                            </p:txEl>
                                          </p:spTgt>
                                        </p:tgtEl>
                                        <p:attrNameLst>
                                          <p:attrName>style.color</p:attrName>
                                        </p:attrNameLst>
                                      </p:cBhvr>
                                      <p:by>
                                        <p:hsl h="0" s="-12549" l="-25098"/>
                                      </p:by>
                                    </p:animClr>
                                    <p:animClr clrSpc="hsl" dir="cw">
                                      <p:cBhvr>
                                        <p:cTn id="47" dur="500" fill="hold"/>
                                        <p:tgtEl>
                                          <p:spTgt spid="3">
                                            <p:txEl>
                                              <p:pRg st="8" end="8"/>
                                            </p:txEl>
                                          </p:spTgt>
                                        </p:tgtEl>
                                        <p:attrNameLst>
                                          <p:attrName>fillcolor</p:attrName>
                                        </p:attrNameLst>
                                      </p:cBhvr>
                                      <p:by>
                                        <p:hsl h="0" s="-12549" l="-25098"/>
                                      </p:by>
                                    </p:animClr>
                                    <p:animClr clrSpc="hsl" dir="cw">
                                      <p:cBhvr>
                                        <p:cTn id="48" dur="500" fill="hold"/>
                                        <p:tgtEl>
                                          <p:spTgt spid="3">
                                            <p:txEl>
                                              <p:pRg st="8" end="8"/>
                                            </p:txEl>
                                          </p:spTgt>
                                        </p:tgtEl>
                                        <p:attrNameLst>
                                          <p:attrName>stroke.color</p:attrName>
                                        </p:attrNameLst>
                                      </p:cBhvr>
                                      <p:by>
                                        <p:hsl h="0" s="-12549" l="-25098"/>
                                      </p:by>
                                    </p:animClr>
                                    <p:set>
                                      <p:cBhvr>
                                        <p:cTn id="49" dur="500" fill="hold"/>
                                        <p:tgtEl>
                                          <p:spTgt spid="3">
                                            <p:txEl>
                                              <p:pRg st="8" end="8"/>
                                            </p:txEl>
                                          </p:spTgt>
                                        </p:tgtEl>
                                        <p:attrNameLst>
                                          <p:attrName>fill.type</p:attrName>
                                        </p:attrNameLst>
                                      </p:cBhvr>
                                      <p:to>
                                        <p:strVal val="solid"/>
                                      </p:to>
                                    </p:set>
                                  </p:childTnLst>
                                </p:cTn>
                              </p:par>
                              <p:par>
                                <p:cTn id="50" presetID="24" presetClass="emph" presetSubtype="0" fill="hold" nodeType="withEffect">
                                  <p:stCondLst>
                                    <p:cond delay="0"/>
                                  </p:stCondLst>
                                  <p:childTnLst>
                                    <p:animClr clrSpc="hsl" dir="cw">
                                      <p:cBhvr override="childStyle">
                                        <p:cTn id="51" dur="500" fill="hold"/>
                                        <p:tgtEl>
                                          <p:spTgt spid="3">
                                            <p:txEl>
                                              <p:pRg st="9" end="9"/>
                                            </p:txEl>
                                          </p:spTgt>
                                        </p:tgtEl>
                                        <p:attrNameLst>
                                          <p:attrName>style.color</p:attrName>
                                        </p:attrNameLst>
                                      </p:cBhvr>
                                      <p:by>
                                        <p:hsl h="0" s="-12549" l="-25098"/>
                                      </p:by>
                                    </p:animClr>
                                    <p:animClr clrSpc="hsl" dir="cw">
                                      <p:cBhvr>
                                        <p:cTn id="52" dur="500" fill="hold"/>
                                        <p:tgtEl>
                                          <p:spTgt spid="3">
                                            <p:txEl>
                                              <p:pRg st="9" end="9"/>
                                            </p:txEl>
                                          </p:spTgt>
                                        </p:tgtEl>
                                        <p:attrNameLst>
                                          <p:attrName>fillcolor</p:attrName>
                                        </p:attrNameLst>
                                      </p:cBhvr>
                                      <p:by>
                                        <p:hsl h="0" s="-12549" l="-25098"/>
                                      </p:by>
                                    </p:animClr>
                                    <p:animClr clrSpc="hsl" dir="cw">
                                      <p:cBhvr>
                                        <p:cTn id="53" dur="500" fill="hold"/>
                                        <p:tgtEl>
                                          <p:spTgt spid="3">
                                            <p:txEl>
                                              <p:pRg st="9" end="9"/>
                                            </p:txEl>
                                          </p:spTgt>
                                        </p:tgtEl>
                                        <p:attrNameLst>
                                          <p:attrName>stroke.color</p:attrName>
                                        </p:attrNameLst>
                                      </p:cBhvr>
                                      <p:by>
                                        <p:hsl h="0" s="-12549" l="-25098"/>
                                      </p:by>
                                    </p:animClr>
                                    <p:set>
                                      <p:cBhvr>
                                        <p:cTn id="54" dur="500" fill="hold"/>
                                        <p:tgtEl>
                                          <p:spTgt spid="3">
                                            <p:txEl>
                                              <p:pRg st="9" end="9"/>
                                            </p:txEl>
                                          </p:spTgt>
                                        </p:tgtEl>
                                        <p:attrNameLst>
                                          <p:attrName>fill.type</p:attrName>
                                        </p:attrNameLst>
                                      </p:cBhvr>
                                      <p:to>
                                        <p:strVal val="solid"/>
                                      </p:to>
                                    </p:set>
                                  </p:childTnLst>
                                </p:cTn>
                              </p:par>
                              <p:par>
                                <p:cTn id="55" presetID="10"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par>
                                <p:cTn id="58" presetID="30" presetClass="emph" presetSubtype="0" fill="hold" nodeType="withEffect">
                                  <p:stCondLst>
                                    <p:cond delay="0"/>
                                  </p:stCondLst>
                                  <p:childTnLst>
                                    <p:animClr clrSpc="hsl" dir="cw">
                                      <p:cBhvr override="childStyle">
                                        <p:cTn id="59" dur="500" fill="hold"/>
                                        <p:tgtEl>
                                          <p:spTgt spid="3">
                                            <p:txEl>
                                              <p:pRg st="10" end="10"/>
                                            </p:txEl>
                                          </p:spTgt>
                                        </p:tgtEl>
                                        <p:attrNameLst>
                                          <p:attrName>style.color</p:attrName>
                                        </p:attrNameLst>
                                      </p:cBhvr>
                                      <p:by>
                                        <p:hsl h="0" s="12549" l="25098"/>
                                      </p:by>
                                    </p:animClr>
                                    <p:animClr clrSpc="hsl" dir="cw">
                                      <p:cBhvr>
                                        <p:cTn id="60" dur="500" fill="hold"/>
                                        <p:tgtEl>
                                          <p:spTgt spid="3">
                                            <p:txEl>
                                              <p:pRg st="10" end="10"/>
                                            </p:txEl>
                                          </p:spTgt>
                                        </p:tgtEl>
                                        <p:attrNameLst>
                                          <p:attrName>fillcolor</p:attrName>
                                        </p:attrNameLst>
                                      </p:cBhvr>
                                      <p:by>
                                        <p:hsl h="0" s="12549" l="25098"/>
                                      </p:by>
                                    </p:animClr>
                                    <p:animClr clrSpc="hsl" dir="cw">
                                      <p:cBhvr>
                                        <p:cTn id="61" dur="500" fill="hold"/>
                                        <p:tgtEl>
                                          <p:spTgt spid="3">
                                            <p:txEl>
                                              <p:pRg st="10" end="10"/>
                                            </p:txEl>
                                          </p:spTgt>
                                        </p:tgtEl>
                                        <p:attrNameLst>
                                          <p:attrName>stroke.color</p:attrName>
                                        </p:attrNameLst>
                                      </p:cBhvr>
                                      <p:by>
                                        <p:hsl h="0" s="12549" l="25098"/>
                                      </p:by>
                                    </p:animClr>
                                    <p:set>
                                      <p:cBhvr>
                                        <p:cTn id="62" dur="500" fill="hold"/>
                                        <p:tgtEl>
                                          <p:spTgt spid="3">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956951"/>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Genotype embryos</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endParaRPr lang="en-US" dirty="0" smtClean="0">
              <a:latin typeface="Cambria Math" pitchFamily="18" charset="0"/>
              <a:ea typeface="Cambria Math" pitchFamily="18" charset="0"/>
            </a:endParaRPr>
          </a:p>
          <a:p>
            <a:pPr>
              <a:buSzPct val="70000"/>
              <a:buFont typeface="Wingdings" pitchFamily="2" charset="2"/>
              <a:buChar char="§"/>
            </a:pPr>
            <a:r>
              <a:rPr lang="en-US" dirty="0" smtClean="0">
                <a:latin typeface="Cambria Math" pitchFamily="18" charset="0"/>
                <a:ea typeface="Cambria Math" pitchFamily="18" charset="0"/>
              </a:rPr>
              <a:t>Sequence homology and phenotype comparison to </a:t>
            </a:r>
            <a:r>
              <a:rPr lang="en-US" i="1" dirty="0" smtClean="0">
                <a:latin typeface="Cambria Math" pitchFamily="18" charset="0"/>
                <a:ea typeface="Cambria Math" pitchFamily="18" charset="0"/>
              </a:rPr>
              <a:t>Grhl3</a:t>
            </a:r>
          </a:p>
          <a:p>
            <a:pPr>
              <a:buSzPct val="70000"/>
              <a:buFont typeface="Wingdings" pitchFamily="2" charset="2"/>
              <a:buChar char="§"/>
            </a:pPr>
            <a:r>
              <a:rPr lang="en-US" dirty="0" smtClean="0">
                <a:latin typeface="Cambria Math" pitchFamily="18" charset="0"/>
                <a:ea typeface="Cambria Math" pitchFamily="18" charset="0"/>
              </a:rPr>
              <a:t>Generate loss of function allele of </a:t>
            </a:r>
            <a:r>
              <a:rPr lang="en-US" i="1" dirty="0" smtClean="0">
                <a:latin typeface="Cambria Math" pitchFamily="18" charset="0"/>
                <a:ea typeface="Cambria Math" pitchFamily="18" charset="0"/>
              </a:rPr>
              <a:t>Grhl2</a:t>
            </a:r>
          </a:p>
          <a:p>
            <a:pPr>
              <a:buSzPct val="70000"/>
              <a:buFont typeface="Wingdings" pitchFamily="2" charset="2"/>
              <a:buChar char="§"/>
            </a:pPr>
            <a:r>
              <a:rPr lang="en-US" dirty="0" smtClean="0">
                <a:latin typeface="Cambria Math" pitchFamily="18" charset="0"/>
                <a:ea typeface="Cambria Math" pitchFamily="18" charset="0"/>
              </a:rPr>
              <a:t>Compound Heterozygotes</a:t>
            </a:r>
          </a:p>
          <a:p>
            <a:pPr>
              <a:buSzPct val="70000"/>
              <a:buFont typeface="Wingdings" pitchFamily="2" charset="2"/>
              <a:buChar char="§"/>
            </a:pPr>
            <a:r>
              <a:rPr lang="en-US" dirty="0" smtClean="0">
                <a:latin typeface="Cambria Math" pitchFamily="18" charset="0"/>
                <a:ea typeface="Cambria Math" pitchFamily="18" charset="0"/>
              </a:rPr>
              <a:t>Mitotic Index</a:t>
            </a:r>
          </a:p>
          <a:p>
            <a:pPr>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Genetic interaction</a:t>
            </a:r>
          </a:p>
          <a:p>
            <a:pPr lvl="1">
              <a:buSzPct val="70000"/>
              <a:buFont typeface="Wingdings" pitchFamily="2" charset="2"/>
              <a:buChar char="§"/>
            </a:pPr>
            <a:r>
              <a:rPr lang="en-US" dirty="0" smtClean="0">
                <a:solidFill>
                  <a:schemeClr val="tx2">
                    <a:lumMod val="20000"/>
                    <a:lumOff val="80000"/>
                  </a:schemeClr>
                </a:solidFill>
                <a:latin typeface="Cambria Math" pitchFamily="18" charset="0"/>
                <a:ea typeface="Cambria Math" pitchFamily="18" charset="0"/>
              </a:rPr>
              <a:t>Cross </a:t>
            </a:r>
            <a:r>
              <a:rPr lang="en-US" i="1" dirty="0" err="1" smtClean="0">
                <a:solidFill>
                  <a:schemeClr val="tx2">
                    <a:lumMod val="20000"/>
                    <a:lumOff val="80000"/>
                  </a:schemeClr>
                </a:solidFill>
                <a:latin typeface="Cambria Math" pitchFamily="18" charset="0"/>
                <a:ea typeface="Cambria Math" pitchFamily="18" charset="0"/>
              </a:rPr>
              <a:t>ct</a:t>
            </a:r>
            <a:r>
              <a:rPr lang="en-US" dirty="0" smtClean="0">
                <a:solidFill>
                  <a:schemeClr val="tx2">
                    <a:lumMod val="20000"/>
                    <a:lumOff val="80000"/>
                  </a:schemeClr>
                </a:solidFill>
                <a:latin typeface="Cambria Math" pitchFamily="18" charset="0"/>
                <a:ea typeface="Cambria Math" pitchFamily="18" charset="0"/>
              </a:rPr>
              <a:t>/</a:t>
            </a:r>
            <a:r>
              <a:rPr lang="en-US" i="1" dirty="0" err="1" smtClean="0">
                <a:solidFill>
                  <a:schemeClr val="tx2">
                    <a:lumMod val="20000"/>
                    <a:lumOff val="80000"/>
                  </a:schemeClr>
                </a:solidFill>
                <a:latin typeface="Cambria Math" pitchFamily="18" charset="0"/>
                <a:ea typeface="Cambria Math" pitchFamily="18" charset="0"/>
              </a:rPr>
              <a:t>ct</a:t>
            </a:r>
            <a:r>
              <a:rPr lang="en-US" i="1" dirty="0" smtClean="0">
                <a:solidFill>
                  <a:schemeClr val="tx2">
                    <a:lumMod val="20000"/>
                    <a:lumOff val="80000"/>
                  </a:schemeClr>
                </a:solidFill>
                <a:latin typeface="Cambria Math" pitchFamily="18" charset="0"/>
                <a:ea typeface="Cambria Math" pitchFamily="18" charset="0"/>
              </a:rPr>
              <a:t> </a:t>
            </a:r>
            <a:r>
              <a:rPr lang="en-US" dirty="0" smtClean="0">
                <a:solidFill>
                  <a:schemeClr val="tx2">
                    <a:lumMod val="20000"/>
                    <a:lumOff val="80000"/>
                  </a:schemeClr>
                </a:solidFill>
                <a:latin typeface="Cambria Math" pitchFamily="18" charset="0"/>
                <a:ea typeface="Cambria Math" pitchFamily="18" charset="0"/>
              </a:rPr>
              <a:t>with </a:t>
            </a:r>
            <a:r>
              <a:rPr lang="en-US" i="1" dirty="0" err="1" smtClean="0">
                <a:solidFill>
                  <a:schemeClr val="tx2">
                    <a:lumMod val="20000"/>
                    <a:lumOff val="80000"/>
                  </a:schemeClr>
                </a:solidFill>
                <a:latin typeface="Cambria Math" pitchFamily="18" charset="0"/>
                <a:ea typeface="Cambria Math" pitchFamily="18" charset="0"/>
              </a:rPr>
              <a:t>Axd</a:t>
            </a:r>
            <a:r>
              <a:rPr lang="en-US" i="1" dirty="0" smtClean="0">
                <a:solidFill>
                  <a:schemeClr val="tx2">
                    <a:lumMod val="20000"/>
                    <a:lumOff val="80000"/>
                  </a:schemeClr>
                </a:solidFill>
                <a:latin typeface="Cambria Math" pitchFamily="18" charset="0"/>
                <a:ea typeface="Cambria Math" pitchFamily="18" charset="0"/>
              </a:rPr>
              <a:t> </a:t>
            </a:r>
            <a:r>
              <a:rPr lang="en-US" dirty="0" smtClean="0">
                <a:solidFill>
                  <a:schemeClr val="tx2">
                    <a:lumMod val="20000"/>
                    <a:lumOff val="80000"/>
                  </a:schemeClr>
                </a:solidFill>
                <a:latin typeface="Cambria Math" pitchFamily="18" charset="0"/>
                <a:ea typeface="Cambria Math" pitchFamily="18" charset="0"/>
              </a:rPr>
              <a:t>heterozygotes; offspring  tail flexion defects</a:t>
            </a:r>
          </a:p>
          <a:p>
            <a:pPr lvl="1">
              <a:buSzPct val="70000"/>
              <a:buFont typeface="Wingdings" pitchFamily="2" charset="2"/>
              <a:buChar char="§"/>
            </a:pPr>
            <a:r>
              <a:rPr lang="en-US" i="1" dirty="0" err="1" smtClean="0">
                <a:solidFill>
                  <a:schemeClr val="tx2">
                    <a:lumMod val="20000"/>
                    <a:lumOff val="80000"/>
                  </a:schemeClr>
                </a:solidFill>
                <a:latin typeface="Cambria Math" pitchFamily="18" charset="0"/>
                <a:ea typeface="Cambria Math" pitchFamily="18" charset="0"/>
              </a:rPr>
              <a:t>ct</a:t>
            </a:r>
            <a:r>
              <a:rPr lang="en-US" dirty="0" smtClean="0">
                <a:solidFill>
                  <a:schemeClr val="tx2">
                    <a:lumMod val="20000"/>
                    <a:lumOff val="80000"/>
                  </a:schemeClr>
                </a:solidFill>
                <a:latin typeface="Cambria Math" pitchFamily="18" charset="0"/>
                <a:ea typeface="Cambria Math" pitchFamily="18" charset="0"/>
              </a:rPr>
              <a:t>/+;</a:t>
            </a:r>
            <a:r>
              <a:rPr lang="en-US" i="1" dirty="0" err="1" smtClean="0">
                <a:solidFill>
                  <a:schemeClr val="tx2">
                    <a:lumMod val="20000"/>
                    <a:lumOff val="80000"/>
                  </a:schemeClr>
                </a:solidFill>
                <a:latin typeface="Cambria Math" pitchFamily="18" charset="0"/>
                <a:ea typeface="Cambria Math" pitchFamily="18" charset="0"/>
              </a:rPr>
              <a:t>Axd</a:t>
            </a:r>
            <a:r>
              <a:rPr lang="en-US" dirty="0" smtClean="0">
                <a:solidFill>
                  <a:schemeClr val="tx2">
                    <a:lumMod val="20000"/>
                    <a:lumOff val="80000"/>
                  </a:schemeClr>
                </a:solidFill>
                <a:latin typeface="Cambria Math" pitchFamily="18" charset="0"/>
                <a:ea typeface="Cambria Math" pitchFamily="18" charset="0"/>
              </a:rPr>
              <a:t>/+ 2.5-fold increase of curly tail than </a:t>
            </a:r>
            <a:r>
              <a:rPr lang="en-US" i="1" dirty="0" err="1" smtClean="0">
                <a:solidFill>
                  <a:schemeClr val="tx2">
                    <a:lumMod val="20000"/>
                    <a:lumOff val="80000"/>
                  </a:schemeClr>
                </a:solidFill>
                <a:latin typeface="Cambria Math" pitchFamily="18" charset="0"/>
                <a:ea typeface="Cambria Math" pitchFamily="18" charset="0"/>
              </a:rPr>
              <a:t>ct</a:t>
            </a:r>
            <a:r>
              <a:rPr lang="en-US" dirty="0" smtClean="0">
                <a:solidFill>
                  <a:schemeClr val="tx2">
                    <a:lumMod val="20000"/>
                    <a:lumOff val="80000"/>
                  </a:schemeClr>
                </a:solidFill>
                <a:latin typeface="Cambria Math" pitchFamily="18" charset="0"/>
                <a:ea typeface="Cambria Math" pitchFamily="18" charset="0"/>
              </a:rPr>
              <a:t>/+;+/+ </a:t>
            </a:r>
            <a:endParaRPr lang="en-US" i="1" dirty="0" smtClean="0">
              <a:solidFill>
                <a:schemeClr val="tx2">
                  <a:lumMod val="20000"/>
                  <a:lumOff val="80000"/>
                </a:schemeClr>
              </a:solidFill>
              <a:latin typeface="Cambria Math" pitchFamily="18" charset="0"/>
              <a:ea typeface="Cambria Math" pitchFamily="18" charset="0"/>
            </a:endParaRPr>
          </a:p>
          <a:p>
            <a:pPr>
              <a:buSzPct val="70000"/>
              <a:buFont typeface="Wingdings" pitchFamily="2" charset="2"/>
              <a:buChar char="§"/>
            </a:pP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171074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0" end="10"/>
                                            </p:txEl>
                                          </p:spTgt>
                                        </p:tgtEl>
                                        <p:attrNameLst>
                                          <p:attrName>style.color</p:attrName>
                                        </p:attrNameLst>
                                      </p:cBhvr>
                                      <p:to>
                                        <a:schemeClr val="tx2"/>
                                      </p:to>
                                    </p:animClr>
                                    <p:animClr clrSpc="rgb" dir="cw">
                                      <p:cBhvr>
                                        <p:cTn id="7" dur="500" fill="hold"/>
                                        <p:tgtEl>
                                          <p:spTgt spid="3">
                                            <p:txEl>
                                              <p:pRg st="10" end="10"/>
                                            </p:txEl>
                                          </p:spTgt>
                                        </p:tgtEl>
                                        <p:attrNameLst>
                                          <p:attrName>fillcolor</p:attrName>
                                        </p:attrNameLst>
                                      </p:cBhvr>
                                      <p:to>
                                        <a:schemeClr val="tx2"/>
                                      </p:to>
                                    </p:animClr>
                                    <p:set>
                                      <p:cBhvr>
                                        <p:cTn id="8" dur="500" fill="hold"/>
                                        <p:tgtEl>
                                          <p:spTgt spid="3">
                                            <p:txEl>
                                              <p:pRg st="10" end="10"/>
                                            </p:txEl>
                                          </p:spTgt>
                                        </p:tgtEl>
                                        <p:attrNameLst>
                                          <p:attrName>fill.type</p:attrName>
                                        </p:attrNameLst>
                                      </p:cBhvr>
                                      <p:to>
                                        <p:strVal val="solid"/>
                                      </p:to>
                                    </p:set>
                                    <p:set>
                                      <p:cBhvr>
                                        <p:cTn id="9" dur="500" fill="hold"/>
                                        <p:tgtEl>
                                          <p:spTgt spid="3">
                                            <p:txEl>
                                              <p:pRg st="10" end="1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11" end="11"/>
                                            </p:txEl>
                                          </p:spTgt>
                                        </p:tgtEl>
                                        <p:attrNameLst>
                                          <p:attrName>style.color</p:attrName>
                                        </p:attrNameLst>
                                      </p:cBhvr>
                                      <p:to>
                                        <a:schemeClr val="tx2"/>
                                      </p:to>
                                    </p:animClr>
                                    <p:animClr clrSpc="rgb" dir="cw">
                                      <p:cBhvr>
                                        <p:cTn id="12" dur="500" fill="hold"/>
                                        <p:tgtEl>
                                          <p:spTgt spid="3">
                                            <p:txEl>
                                              <p:pRg st="11" end="11"/>
                                            </p:txEl>
                                          </p:spTgt>
                                        </p:tgtEl>
                                        <p:attrNameLst>
                                          <p:attrName>fillcolor</p:attrName>
                                        </p:attrNameLst>
                                      </p:cBhvr>
                                      <p:to>
                                        <a:schemeClr val="tx2"/>
                                      </p:to>
                                    </p:animClr>
                                    <p:set>
                                      <p:cBhvr>
                                        <p:cTn id="13" dur="500" fill="hold"/>
                                        <p:tgtEl>
                                          <p:spTgt spid="3">
                                            <p:txEl>
                                              <p:pRg st="11" end="11"/>
                                            </p:txEl>
                                          </p:spTgt>
                                        </p:tgtEl>
                                        <p:attrNameLst>
                                          <p:attrName>fill.type</p:attrName>
                                        </p:attrNameLst>
                                      </p:cBhvr>
                                      <p:to>
                                        <p:strVal val="solid"/>
                                      </p:to>
                                    </p:set>
                                    <p:set>
                                      <p:cBhvr>
                                        <p:cTn id="14" dur="500" fill="hold"/>
                                        <p:tgtEl>
                                          <p:spTgt spid="3">
                                            <p:txEl>
                                              <p:pRg st="11" end="11"/>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12" end="12"/>
                                            </p:txEl>
                                          </p:spTgt>
                                        </p:tgtEl>
                                        <p:attrNameLst>
                                          <p:attrName>style.color</p:attrName>
                                        </p:attrNameLst>
                                      </p:cBhvr>
                                      <p:to>
                                        <a:schemeClr val="tx2"/>
                                      </p:to>
                                    </p:animClr>
                                    <p:animClr clrSpc="rgb" dir="cw">
                                      <p:cBhvr>
                                        <p:cTn id="17" dur="500" fill="hold"/>
                                        <p:tgtEl>
                                          <p:spTgt spid="3">
                                            <p:txEl>
                                              <p:pRg st="12" end="12"/>
                                            </p:txEl>
                                          </p:spTgt>
                                        </p:tgtEl>
                                        <p:attrNameLst>
                                          <p:attrName>fillcolor</p:attrName>
                                        </p:attrNameLst>
                                      </p:cBhvr>
                                      <p:to>
                                        <a:schemeClr val="tx2"/>
                                      </p:to>
                                    </p:animClr>
                                    <p:set>
                                      <p:cBhvr>
                                        <p:cTn id="18" dur="500" fill="hold"/>
                                        <p:tgtEl>
                                          <p:spTgt spid="3">
                                            <p:txEl>
                                              <p:pRg st="12" end="12"/>
                                            </p:txEl>
                                          </p:spTgt>
                                        </p:tgtEl>
                                        <p:attrNameLst>
                                          <p:attrName>fill.type</p:attrName>
                                        </p:attrNameLst>
                                      </p:cBhvr>
                                      <p:to>
                                        <p:strVal val="solid"/>
                                      </p:to>
                                    </p:set>
                                    <p:set>
                                      <p:cBhvr>
                                        <p:cTn id="19" dur="500" fill="hold"/>
                                        <p:tgtEl>
                                          <p:spTgt spid="3">
                                            <p:txEl>
                                              <p:pRg st="12" end="1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579438"/>
          </a:xfrm>
        </p:spPr>
        <p:txBody>
          <a:bodyPr>
            <a:normAutofit/>
          </a:bodyPr>
          <a:lstStyle/>
          <a:p>
            <a:r>
              <a:rPr lang="en-US" sz="3200" dirty="0" smtClean="0">
                <a:ln w="13335" cmpd="sng">
                  <a:solidFill>
                    <a:schemeClr val="accent1">
                      <a:lumMod val="60000"/>
                      <a:lumOff val="40000"/>
                    </a:schemeClr>
                  </a:solidFill>
                  <a:prstDash val="solid"/>
                </a:ln>
              </a:rPr>
              <a:t>Conclusion</a:t>
            </a:r>
            <a:endParaRPr lang="en-US" sz="32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956951"/>
            <a:ext cx="8305800" cy="55200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sz="2000" dirty="0" smtClean="0">
                <a:solidFill>
                  <a:schemeClr val="tx1"/>
                </a:solidFill>
                <a:latin typeface="Cambria Math" pitchFamily="18" charset="0"/>
                <a:ea typeface="Cambria Math" pitchFamily="18" charset="0"/>
              </a:rPr>
              <a:t>Primary Role for </a:t>
            </a:r>
            <a:r>
              <a:rPr lang="en-US" sz="2000" i="1" dirty="0" smtClean="0">
                <a:solidFill>
                  <a:schemeClr val="tx1"/>
                </a:solidFill>
                <a:latin typeface="Cambria Math" pitchFamily="18" charset="0"/>
                <a:ea typeface="Cambria Math" pitchFamily="18" charset="0"/>
              </a:rPr>
              <a:t>Grhl2 </a:t>
            </a:r>
            <a:r>
              <a:rPr lang="en-US" sz="2000" dirty="0" smtClean="0">
                <a:solidFill>
                  <a:schemeClr val="tx1"/>
                </a:solidFill>
                <a:latin typeface="Cambria Math" pitchFamily="18" charset="0"/>
                <a:ea typeface="Cambria Math" pitchFamily="18" charset="0"/>
              </a:rPr>
              <a:t>in </a:t>
            </a:r>
            <a:r>
              <a:rPr lang="en-US" sz="2000" i="1" dirty="0" err="1" smtClean="0">
                <a:solidFill>
                  <a:schemeClr val="tx1"/>
                </a:solidFill>
                <a:latin typeface="Cambria Math" pitchFamily="18" charset="0"/>
                <a:ea typeface="Cambria Math" pitchFamily="18" charset="0"/>
              </a:rPr>
              <a:t>Axd</a:t>
            </a:r>
            <a:r>
              <a:rPr lang="en-US" sz="2000" i="1" dirty="0" smtClean="0">
                <a:solidFill>
                  <a:schemeClr val="tx1"/>
                </a:solidFill>
                <a:latin typeface="Cambria Math" pitchFamily="18" charset="0"/>
                <a:ea typeface="Cambria Math" pitchFamily="18" charset="0"/>
              </a:rPr>
              <a:t> </a:t>
            </a:r>
            <a:r>
              <a:rPr lang="en-US" sz="2000" dirty="0" smtClean="0">
                <a:solidFill>
                  <a:schemeClr val="tx1"/>
                </a:solidFill>
                <a:latin typeface="Cambria Math" pitchFamily="18" charset="0"/>
                <a:ea typeface="Cambria Math" pitchFamily="18" charset="0"/>
              </a:rPr>
              <a:t>phenotype</a:t>
            </a:r>
          </a:p>
          <a:p>
            <a:pPr lvl="1">
              <a:buSzPct val="70000"/>
              <a:buFont typeface="Wingdings" pitchFamily="2" charset="2"/>
              <a:buChar char="§"/>
            </a:pPr>
            <a:r>
              <a:rPr lang="en-US" sz="1800" dirty="0" smtClean="0">
                <a:latin typeface="Cambria Math" pitchFamily="18" charset="0"/>
                <a:ea typeface="Cambria Math" pitchFamily="18" charset="0"/>
              </a:rPr>
              <a:t>Located in  the 1.1 Mb critical region</a:t>
            </a:r>
          </a:p>
          <a:p>
            <a:pPr lvl="1">
              <a:buSzPct val="70000"/>
              <a:buFont typeface="Wingdings" pitchFamily="2" charset="2"/>
              <a:buChar char="§"/>
            </a:pPr>
            <a:r>
              <a:rPr lang="en-US" sz="1800" dirty="0" err="1" smtClean="0">
                <a:latin typeface="Cambria Math" pitchFamily="18" charset="0"/>
                <a:ea typeface="Cambria Math" pitchFamily="18" charset="0"/>
              </a:rPr>
              <a:t>Misregulated</a:t>
            </a:r>
            <a:r>
              <a:rPr lang="en-US" sz="1800" dirty="0" smtClean="0">
                <a:latin typeface="Cambria Math" pitchFamily="18" charset="0"/>
                <a:ea typeface="Cambria Math" pitchFamily="18" charset="0"/>
              </a:rPr>
              <a:t> expression in association with failure of spinal </a:t>
            </a:r>
            <a:r>
              <a:rPr lang="en-US" sz="1800" dirty="0" err="1" smtClean="0">
                <a:latin typeface="Cambria Math" pitchFamily="18" charset="0"/>
                <a:ea typeface="Cambria Math" pitchFamily="18" charset="0"/>
              </a:rPr>
              <a:t>neurulation</a:t>
            </a:r>
            <a:endParaRPr lang="en-US" sz="1800" dirty="0" smtClean="0">
              <a:latin typeface="Cambria Math" pitchFamily="18" charset="0"/>
              <a:ea typeface="Cambria Math" pitchFamily="18" charset="0"/>
            </a:endParaRPr>
          </a:p>
          <a:p>
            <a:pPr lvl="1">
              <a:buSzPct val="70000"/>
              <a:buFont typeface="Wingdings" pitchFamily="2" charset="2"/>
              <a:buChar char="§"/>
            </a:pPr>
            <a:r>
              <a:rPr lang="en-US" sz="1800" dirty="0" smtClean="0">
                <a:latin typeface="Cambria Math" pitchFamily="18" charset="0"/>
                <a:ea typeface="Cambria Math" pitchFamily="18" charset="0"/>
              </a:rPr>
              <a:t>Over-expressed in surface ectoderm and hindgut of </a:t>
            </a:r>
            <a:r>
              <a:rPr lang="en-US" sz="1800" i="1" dirty="0" err="1" smtClean="0">
                <a:latin typeface="Cambria Math" pitchFamily="18" charset="0"/>
                <a:ea typeface="Cambria Math" pitchFamily="18" charset="0"/>
              </a:rPr>
              <a:t>Axd</a:t>
            </a:r>
            <a:r>
              <a:rPr lang="en-US" sz="1800" dirty="0" smtClean="0">
                <a:latin typeface="Cambria Math" pitchFamily="18" charset="0"/>
                <a:ea typeface="Cambria Math" pitchFamily="18" charset="0"/>
              </a:rPr>
              <a:t>/</a:t>
            </a:r>
            <a:r>
              <a:rPr lang="en-US" sz="1800" i="1" dirty="0" err="1" smtClean="0">
                <a:latin typeface="Cambria Math" pitchFamily="18" charset="0"/>
                <a:ea typeface="Cambria Math" pitchFamily="18" charset="0"/>
              </a:rPr>
              <a:t>Axd</a:t>
            </a:r>
            <a:r>
              <a:rPr lang="en-US" sz="1800" dirty="0" smtClean="0">
                <a:latin typeface="Cambria Math" pitchFamily="18" charset="0"/>
                <a:ea typeface="Cambria Math" pitchFamily="18" charset="0"/>
              </a:rPr>
              <a:t>  embryos</a:t>
            </a:r>
          </a:p>
          <a:p>
            <a:pPr lvl="2">
              <a:buSzPct val="70000"/>
              <a:buFont typeface="Wingdings" pitchFamily="2" charset="2"/>
              <a:buChar char="§"/>
            </a:pPr>
            <a:r>
              <a:rPr lang="en-US" sz="1800" dirty="0" smtClean="0">
                <a:latin typeface="Cambria Math" pitchFamily="18" charset="0"/>
                <a:ea typeface="Cambria Math" pitchFamily="18" charset="0"/>
              </a:rPr>
              <a:t>Both tissues functionally implicated in NTDs </a:t>
            </a:r>
          </a:p>
          <a:p>
            <a:pPr lvl="1">
              <a:buSzPct val="70000"/>
              <a:buFont typeface="Wingdings" pitchFamily="2" charset="2"/>
              <a:buChar char="§"/>
            </a:pPr>
            <a:r>
              <a:rPr lang="en-US" sz="1800" dirty="0" smtClean="0">
                <a:latin typeface="Cambria Math" pitchFamily="18" charset="0"/>
                <a:ea typeface="Cambria Math" pitchFamily="18" charset="0"/>
              </a:rPr>
              <a:t>Loss of function causes NTDs</a:t>
            </a:r>
          </a:p>
          <a:p>
            <a:pPr lvl="2">
              <a:buSzPct val="70000"/>
              <a:buFont typeface="Wingdings" pitchFamily="2" charset="2"/>
              <a:buChar char="§"/>
            </a:pPr>
            <a:r>
              <a:rPr lang="en-US" sz="1800" dirty="0" smtClean="0">
                <a:latin typeface="Cambria Math" pitchFamily="18" charset="0"/>
                <a:ea typeface="Cambria Math" pitchFamily="18" charset="0"/>
              </a:rPr>
              <a:t>Along with loss of function of </a:t>
            </a:r>
            <a:r>
              <a:rPr lang="en-US" sz="1800" i="1" dirty="0" smtClean="0">
                <a:latin typeface="Cambria Math" pitchFamily="18" charset="0"/>
                <a:ea typeface="Cambria Math" pitchFamily="18" charset="0"/>
              </a:rPr>
              <a:t>Grhl3</a:t>
            </a:r>
            <a:endParaRPr lang="en-US" sz="1800" dirty="0">
              <a:latin typeface="Cambria Math" pitchFamily="18" charset="0"/>
              <a:ea typeface="Cambria Math" pitchFamily="18" charset="0"/>
            </a:endParaRPr>
          </a:p>
          <a:p>
            <a:pPr lvl="1">
              <a:buSzPct val="70000"/>
              <a:buFont typeface="Wingdings" pitchFamily="2" charset="2"/>
              <a:buChar char="§"/>
            </a:pPr>
            <a:r>
              <a:rPr lang="en-US" sz="1800" i="1" dirty="0" err="1" smtClean="0">
                <a:latin typeface="Cambria Math" pitchFamily="18" charset="0"/>
                <a:ea typeface="Cambria Math" pitchFamily="18" charset="0"/>
              </a:rPr>
              <a:t>Axd</a:t>
            </a:r>
            <a:r>
              <a:rPr lang="en-US" sz="1800" i="1" dirty="0" smtClean="0">
                <a:latin typeface="Cambria Math" pitchFamily="18" charset="0"/>
                <a:ea typeface="Cambria Math" pitchFamily="18" charset="0"/>
              </a:rPr>
              <a:t> </a:t>
            </a:r>
            <a:r>
              <a:rPr lang="en-US" sz="1800" dirty="0" smtClean="0">
                <a:latin typeface="Cambria Math" pitchFamily="18" charset="0"/>
                <a:ea typeface="Cambria Math" pitchFamily="18" charset="0"/>
              </a:rPr>
              <a:t>mutants eyelid fusion defects noted in </a:t>
            </a:r>
            <a:r>
              <a:rPr lang="en-US" sz="1800" i="1" dirty="0" smtClean="0">
                <a:latin typeface="Cambria Math" pitchFamily="18" charset="0"/>
                <a:ea typeface="Cambria Math" pitchFamily="18" charset="0"/>
              </a:rPr>
              <a:t>Grhl3  </a:t>
            </a:r>
            <a:r>
              <a:rPr lang="en-US" sz="1800" dirty="0" smtClean="0">
                <a:latin typeface="Cambria Math" pitchFamily="18" charset="0"/>
                <a:ea typeface="Cambria Math" pitchFamily="18" charset="0"/>
              </a:rPr>
              <a:t>mutants</a:t>
            </a:r>
          </a:p>
          <a:p>
            <a:pPr lvl="1">
              <a:buSzPct val="70000"/>
              <a:buFont typeface="Wingdings" pitchFamily="2" charset="2"/>
              <a:buChar char="§"/>
            </a:pPr>
            <a:r>
              <a:rPr lang="en-US" sz="1800" dirty="0" smtClean="0">
                <a:latin typeface="Cambria Math" pitchFamily="18" charset="0"/>
                <a:ea typeface="Cambria Math" pitchFamily="18" charset="0"/>
              </a:rPr>
              <a:t>Delayed closure </a:t>
            </a:r>
            <a:r>
              <a:rPr lang="en-US" sz="1800" dirty="0" smtClean="0">
                <a:latin typeface="Cambria Math" pitchFamily="18" charset="0"/>
                <a:ea typeface="Cambria Math" pitchFamily="18" charset="0"/>
              </a:rPr>
              <a:t>can </a:t>
            </a:r>
            <a:r>
              <a:rPr lang="en-US" sz="1800" dirty="0" smtClean="0">
                <a:latin typeface="Cambria Math" pitchFamily="18" charset="0"/>
                <a:ea typeface="Cambria Math" pitchFamily="18" charset="0"/>
              </a:rPr>
              <a:t>be normalized by </a:t>
            </a:r>
            <a:r>
              <a:rPr lang="en-US" sz="1800" i="1" dirty="0" err="1" smtClean="0">
                <a:latin typeface="Cambria Math" pitchFamily="18" charset="0"/>
                <a:ea typeface="Cambria Math" pitchFamily="18" charset="0"/>
              </a:rPr>
              <a:t>Axd</a:t>
            </a:r>
            <a:r>
              <a:rPr lang="en-US" sz="1800" dirty="0" smtClean="0">
                <a:latin typeface="Cambria Math" pitchFamily="18" charset="0"/>
                <a:ea typeface="Cambria Math" pitchFamily="18" charset="0"/>
              </a:rPr>
              <a:t>/</a:t>
            </a:r>
            <a:r>
              <a:rPr lang="en-US" sz="1800" i="1" dirty="0" smtClean="0">
                <a:latin typeface="Cambria Math" pitchFamily="18" charset="0"/>
                <a:ea typeface="Cambria Math" pitchFamily="18" charset="0"/>
              </a:rPr>
              <a:t>Grhl2</a:t>
            </a:r>
            <a:r>
              <a:rPr lang="en-US" sz="1800" i="1" baseline="30000" dirty="0" smtClean="0">
                <a:latin typeface="Cambria Math" pitchFamily="18" charset="0"/>
                <a:ea typeface="Cambria Math" pitchFamily="18" charset="0"/>
              </a:rPr>
              <a:t>GT</a:t>
            </a:r>
          </a:p>
          <a:p>
            <a:pPr lvl="1">
              <a:buSzPct val="70000"/>
              <a:buFont typeface="Wingdings" pitchFamily="2" charset="2"/>
              <a:buChar char="§"/>
            </a:pPr>
            <a:endParaRPr lang="en-US" sz="1800" i="1" baseline="30000" dirty="0">
              <a:latin typeface="Cambria Math" pitchFamily="18" charset="0"/>
              <a:ea typeface="Cambria Math" pitchFamily="18" charset="0"/>
            </a:endParaRPr>
          </a:p>
          <a:p>
            <a:pPr>
              <a:buSzPct val="70000"/>
              <a:buFont typeface="Wingdings" pitchFamily="2" charset="2"/>
              <a:buChar char="§"/>
            </a:pPr>
            <a:r>
              <a:rPr lang="en-US" sz="2000" dirty="0" err="1" smtClean="0">
                <a:solidFill>
                  <a:schemeClr val="tx1"/>
                </a:solidFill>
                <a:latin typeface="Cambria Math" pitchFamily="18" charset="0"/>
                <a:ea typeface="Cambria Math" pitchFamily="18" charset="0"/>
              </a:rPr>
              <a:t>Grainyhead</a:t>
            </a:r>
            <a:r>
              <a:rPr lang="en-US" sz="2000" dirty="0" smtClean="0">
                <a:solidFill>
                  <a:schemeClr val="tx1"/>
                </a:solidFill>
                <a:latin typeface="Cambria Math" pitchFamily="18" charset="0"/>
                <a:ea typeface="Cambria Math" pitchFamily="18" charset="0"/>
              </a:rPr>
              <a:t>-like family implicated in neural tube closure</a:t>
            </a:r>
          </a:p>
          <a:p>
            <a:pPr lvl="1">
              <a:buSzPct val="70000"/>
              <a:buFont typeface="Wingdings" pitchFamily="2" charset="2"/>
              <a:buChar char="§"/>
            </a:pPr>
            <a:r>
              <a:rPr lang="en-US" sz="1800" i="1" dirty="0" err="1">
                <a:solidFill>
                  <a:schemeClr val="tx2"/>
                </a:solidFill>
                <a:latin typeface="Cambria Math" pitchFamily="18" charset="0"/>
                <a:ea typeface="Cambria Math" pitchFamily="18" charset="0"/>
              </a:rPr>
              <a:t>ct</a:t>
            </a:r>
            <a:r>
              <a:rPr lang="en-US" sz="1800" i="1" dirty="0">
                <a:solidFill>
                  <a:schemeClr val="tx2"/>
                </a:solidFill>
                <a:latin typeface="Cambria Math" pitchFamily="18" charset="0"/>
                <a:ea typeface="Cambria Math" pitchFamily="18" charset="0"/>
              </a:rPr>
              <a:t>  </a:t>
            </a:r>
            <a:r>
              <a:rPr lang="en-US" sz="1800" dirty="0">
                <a:solidFill>
                  <a:schemeClr val="tx2"/>
                </a:solidFill>
                <a:latin typeface="Cambria Math" pitchFamily="18" charset="0"/>
                <a:ea typeface="Cambria Math" pitchFamily="18" charset="0"/>
              </a:rPr>
              <a:t>(</a:t>
            </a:r>
            <a:r>
              <a:rPr lang="en-US" sz="1800" dirty="0" err="1">
                <a:solidFill>
                  <a:schemeClr val="tx2"/>
                </a:solidFill>
                <a:latin typeface="Cambria Math" pitchFamily="18" charset="0"/>
                <a:ea typeface="Cambria Math" pitchFamily="18" charset="0"/>
              </a:rPr>
              <a:t>hypomorphic</a:t>
            </a:r>
            <a:r>
              <a:rPr lang="en-US" sz="1800" dirty="0">
                <a:solidFill>
                  <a:schemeClr val="tx2"/>
                </a:solidFill>
                <a:latin typeface="Cambria Math" pitchFamily="18" charset="0"/>
                <a:ea typeface="Cambria Math" pitchFamily="18" charset="0"/>
              </a:rPr>
              <a:t> </a:t>
            </a:r>
            <a:r>
              <a:rPr lang="en-US" sz="1800" i="1" dirty="0">
                <a:solidFill>
                  <a:schemeClr val="tx2"/>
                </a:solidFill>
                <a:latin typeface="Cambria Math" pitchFamily="18" charset="0"/>
                <a:ea typeface="Cambria Math" pitchFamily="18" charset="0"/>
              </a:rPr>
              <a:t>Grhl3 </a:t>
            </a:r>
            <a:r>
              <a:rPr lang="en-US" sz="1800" dirty="0">
                <a:solidFill>
                  <a:schemeClr val="tx2"/>
                </a:solidFill>
                <a:latin typeface="Cambria Math" pitchFamily="18" charset="0"/>
                <a:ea typeface="Cambria Math" pitchFamily="18" charset="0"/>
              </a:rPr>
              <a:t>allele) and </a:t>
            </a:r>
            <a:r>
              <a:rPr lang="en-US" sz="1800" i="1" dirty="0" err="1">
                <a:solidFill>
                  <a:schemeClr val="tx2"/>
                </a:solidFill>
                <a:latin typeface="Cambria Math" pitchFamily="18" charset="0"/>
                <a:ea typeface="Cambria Math" pitchFamily="18" charset="0"/>
              </a:rPr>
              <a:t>Axd</a:t>
            </a:r>
            <a:r>
              <a:rPr lang="en-US" sz="1800" dirty="0">
                <a:solidFill>
                  <a:schemeClr val="tx2"/>
                </a:solidFill>
                <a:latin typeface="Cambria Math" pitchFamily="18" charset="0"/>
                <a:ea typeface="Cambria Math" pitchFamily="18" charset="0"/>
              </a:rPr>
              <a:t> mutations (</a:t>
            </a:r>
            <a:r>
              <a:rPr lang="en-US" sz="1800" dirty="0" err="1">
                <a:solidFill>
                  <a:schemeClr val="tx2"/>
                </a:solidFill>
                <a:latin typeface="Cambria Math" pitchFamily="18" charset="0"/>
                <a:ea typeface="Cambria Math" pitchFamily="18" charset="0"/>
              </a:rPr>
              <a:t>hypermorphic</a:t>
            </a:r>
            <a:r>
              <a:rPr lang="en-US" sz="1800" dirty="0">
                <a:solidFill>
                  <a:schemeClr val="tx2"/>
                </a:solidFill>
                <a:latin typeface="Cambria Math" pitchFamily="18" charset="0"/>
                <a:ea typeface="Cambria Math" pitchFamily="18" charset="0"/>
              </a:rPr>
              <a:t> </a:t>
            </a:r>
            <a:r>
              <a:rPr lang="en-US" sz="1800" i="1" dirty="0">
                <a:solidFill>
                  <a:schemeClr val="tx2"/>
                </a:solidFill>
                <a:latin typeface="Cambria Math" pitchFamily="18" charset="0"/>
                <a:ea typeface="Cambria Math" pitchFamily="18" charset="0"/>
              </a:rPr>
              <a:t>Grhl2</a:t>
            </a:r>
            <a:r>
              <a:rPr lang="en-US" sz="1800" dirty="0">
                <a:solidFill>
                  <a:schemeClr val="tx2"/>
                </a:solidFill>
                <a:latin typeface="Cambria Math" pitchFamily="18" charset="0"/>
                <a:ea typeface="Cambria Math" pitchFamily="18" charset="0"/>
              </a:rPr>
              <a:t> allele) genetically </a:t>
            </a:r>
            <a:r>
              <a:rPr lang="en-US" sz="1800" dirty="0" smtClean="0">
                <a:solidFill>
                  <a:schemeClr val="tx2"/>
                </a:solidFill>
                <a:latin typeface="Cambria Math" pitchFamily="18" charset="0"/>
                <a:ea typeface="Cambria Math" pitchFamily="18" charset="0"/>
              </a:rPr>
              <a:t>interact</a:t>
            </a:r>
          </a:p>
          <a:p>
            <a:pPr lvl="1">
              <a:buSzPct val="70000"/>
              <a:buFont typeface="Wingdings" pitchFamily="2" charset="2"/>
              <a:buChar char="§"/>
            </a:pPr>
            <a:r>
              <a:rPr lang="en-US" sz="1800" dirty="0" smtClean="0">
                <a:solidFill>
                  <a:schemeClr val="tx2"/>
                </a:solidFill>
                <a:latin typeface="Cambria Math" pitchFamily="18" charset="0"/>
                <a:ea typeface="Cambria Math" pitchFamily="18" charset="0"/>
              </a:rPr>
              <a:t>Mechanical inhibition contributes to spinal NTDs</a:t>
            </a:r>
          </a:p>
          <a:p>
            <a:pPr lvl="1">
              <a:buSzPct val="70000"/>
              <a:buFont typeface="Wingdings" pitchFamily="2" charset="2"/>
              <a:buChar char="§"/>
            </a:pPr>
            <a:r>
              <a:rPr lang="en-US" sz="1800" dirty="0" smtClean="0">
                <a:solidFill>
                  <a:schemeClr val="tx2"/>
                </a:solidFill>
                <a:latin typeface="Cambria Math" pitchFamily="18" charset="0"/>
                <a:ea typeface="Cambria Math" pitchFamily="18" charset="0"/>
              </a:rPr>
              <a:t>Sequence and phenotypic similarities</a:t>
            </a:r>
          </a:p>
          <a:p>
            <a:pPr marL="365760" lvl="1" indent="0">
              <a:buSzPct val="70000"/>
              <a:buNone/>
            </a:pPr>
            <a:endParaRPr lang="en-US" sz="1800" dirty="0">
              <a:solidFill>
                <a:schemeClr val="tx2"/>
              </a:solidFill>
              <a:latin typeface="Cambria Math" pitchFamily="18" charset="0"/>
              <a:ea typeface="Cambria Math" pitchFamily="18" charset="0"/>
            </a:endParaRPr>
          </a:p>
          <a:p>
            <a:pPr>
              <a:buSzPct val="70000"/>
              <a:buFont typeface="Wingdings" pitchFamily="2" charset="2"/>
              <a:buChar char="§"/>
            </a:pPr>
            <a:r>
              <a:rPr lang="en-US" sz="2000" dirty="0" smtClean="0">
                <a:solidFill>
                  <a:schemeClr val="tx1"/>
                </a:solidFill>
                <a:latin typeface="Cambria Math" pitchFamily="18" charset="0"/>
                <a:ea typeface="Cambria Math" pitchFamily="18" charset="0"/>
              </a:rPr>
              <a:t>Implica</a:t>
            </a:r>
            <a:r>
              <a:rPr lang="en-US" sz="2000" dirty="0" smtClean="0">
                <a:solidFill>
                  <a:schemeClr val="tx1"/>
                </a:solidFill>
                <a:latin typeface="Cambria Math" pitchFamily="18" charset="0"/>
                <a:ea typeface="Cambria Math" pitchFamily="18" charset="0"/>
              </a:rPr>
              <a:t>te </a:t>
            </a:r>
            <a:r>
              <a:rPr lang="en-US" sz="2000" i="1" dirty="0" smtClean="0">
                <a:solidFill>
                  <a:schemeClr val="tx1"/>
                </a:solidFill>
                <a:latin typeface="Cambria Math" pitchFamily="18" charset="0"/>
                <a:ea typeface="Cambria Math" pitchFamily="18" charset="0"/>
              </a:rPr>
              <a:t>Grhl</a:t>
            </a:r>
            <a:r>
              <a:rPr lang="en-US" sz="2000" dirty="0" smtClean="0">
                <a:solidFill>
                  <a:schemeClr val="tx1"/>
                </a:solidFill>
                <a:latin typeface="Cambria Math" pitchFamily="18" charset="0"/>
                <a:ea typeface="Cambria Math" pitchFamily="18" charset="0"/>
              </a:rPr>
              <a:t>2 as candidate gene for NTDs in humans</a:t>
            </a: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8733223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579438"/>
          </a:xfrm>
        </p:spPr>
        <p:txBody>
          <a:bodyPr>
            <a:normAutofit/>
          </a:bodyPr>
          <a:lstStyle/>
          <a:p>
            <a:r>
              <a:rPr lang="en-US" sz="3200" dirty="0" smtClean="0">
                <a:ln w="13335" cmpd="sng">
                  <a:solidFill>
                    <a:schemeClr val="accent1">
                      <a:lumMod val="60000"/>
                      <a:lumOff val="40000"/>
                    </a:schemeClr>
                  </a:solidFill>
                  <a:prstDash val="solid"/>
                </a:ln>
              </a:rPr>
              <a:t>Future Work</a:t>
            </a:r>
            <a:endParaRPr lang="en-US" sz="32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685800"/>
            <a:ext cx="8305800" cy="55200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Characterize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i="1" dirty="0" smtClean="0">
                <a:latin typeface="Cambria Math" pitchFamily="18" charset="0"/>
                <a:ea typeface="Cambria Math" pitchFamily="18" charset="0"/>
              </a:rPr>
              <a:t>Grhl2 </a:t>
            </a:r>
            <a:r>
              <a:rPr lang="en-US" dirty="0">
                <a:latin typeface="Cambria Math" pitchFamily="18" charset="0"/>
                <a:ea typeface="Cambria Math" pitchFamily="18" charset="0"/>
              </a:rPr>
              <a:t>-</a:t>
            </a:r>
            <a:r>
              <a:rPr lang="en-US" dirty="0" smtClean="0">
                <a:latin typeface="Cambria Math" pitchFamily="18" charset="0"/>
                <a:ea typeface="Cambria Math" pitchFamily="18" charset="0"/>
              </a:rPr>
              <a:t> transcription factor</a:t>
            </a:r>
          </a:p>
          <a:p>
            <a:pPr>
              <a:buSzPct val="70000"/>
              <a:buFont typeface="Wingdings" pitchFamily="2" charset="2"/>
              <a:buChar char="§"/>
            </a:pP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i="1" dirty="0" err="1" smtClean="0">
                <a:latin typeface="Cambria Math" pitchFamily="18" charset="0"/>
                <a:ea typeface="Cambria Math" pitchFamily="18" charset="0"/>
              </a:rPr>
              <a:t>ct</a:t>
            </a:r>
            <a:r>
              <a:rPr lang="en-US" dirty="0" smtClean="0">
                <a:latin typeface="Cambria Math" pitchFamily="18" charset="0"/>
                <a:ea typeface="Cambria Math" pitchFamily="18" charset="0"/>
              </a:rPr>
              <a:t>,</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and knock-out </a:t>
            </a:r>
            <a:r>
              <a:rPr lang="en-US" i="1" dirty="0" smtClean="0">
                <a:latin typeface="Cambria Math" pitchFamily="18" charset="0"/>
                <a:ea typeface="Cambria Math" pitchFamily="18" charset="0"/>
              </a:rPr>
              <a:t>Grhl2</a:t>
            </a:r>
            <a:r>
              <a:rPr lang="en-US" dirty="0" smtClean="0">
                <a:latin typeface="Cambria Math" pitchFamily="18" charset="0"/>
                <a:ea typeface="Cambria Math" pitchFamily="18" charset="0"/>
              </a:rPr>
              <a:t> similar spina bifida phenotype</a:t>
            </a:r>
          </a:p>
          <a:p>
            <a:pPr lvl="1">
              <a:buSzPct val="70000"/>
              <a:buFont typeface="Wingdings" pitchFamily="2" charset="2"/>
              <a:buChar char="§"/>
            </a:pPr>
            <a:r>
              <a:rPr lang="en-US" dirty="0" smtClean="0">
                <a:latin typeface="Cambria Math" pitchFamily="18" charset="0"/>
                <a:ea typeface="Cambria Math" pitchFamily="18" charset="0"/>
              </a:rPr>
              <a:t>Same downstream targets in each model?</a:t>
            </a:r>
          </a:p>
          <a:p>
            <a:pPr lvl="1">
              <a:buSzPct val="70000"/>
              <a:buFont typeface="Wingdings" pitchFamily="2" charset="2"/>
              <a:buChar char="§"/>
            </a:pP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no cranial NTDs; knock-out </a:t>
            </a:r>
            <a:r>
              <a:rPr lang="en-US" i="1" dirty="0" smtClean="0">
                <a:latin typeface="Cambria Math" pitchFamily="18" charset="0"/>
                <a:ea typeface="Cambria Math" pitchFamily="18" charset="0"/>
              </a:rPr>
              <a:t>Grhl2 </a:t>
            </a:r>
            <a:r>
              <a:rPr lang="en-US" dirty="0" smtClean="0">
                <a:latin typeface="Cambria Math" pitchFamily="18" charset="0"/>
                <a:ea typeface="Cambria Math" pitchFamily="18" charset="0"/>
              </a:rPr>
              <a:t> severe cranial NTDs</a:t>
            </a:r>
          </a:p>
          <a:p>
            <a:pPr lvl="2">
              <a:buSzPct val="70000"/>
              <a:buFont typeface="Wingdings" pitchFamily="2" charset="2"/>
              <a:buChar char="§"/>
            </a:pPr>
            <a:r>
              <a:rPr lang="en-US" dirty="0" smtClean="0">
                <a:latin typeface="Cambria Math" pitchFamily="18" charset="0"/>
                <a:ea typeface="Cambria Math" pitchFamily="18" charset="0"/>
              </a:rPr>
              <a:t>Different mechanism?</a:t>
            </a:r>
          </a:p>
          <a:p>
            <a:pPr lvl="2">
              <a:buSzPct val="70000"/>
              <a:buFont typeface="Wingdings" pitchFamily="2" charset="2"/>
              <a:buChar char="§"/>
            </a:pPr>
            <a:r>
              <a:rPr lang="en-US" dirty="0" smtClean="0">
                <a:latin typeface="Cambria Math" pitchFamily="18" charset="0"/>
                <a:ea typeface="Cambria Math" pitchFamily="18" charset="0"/>
              </a:rPr>
              <a:t>Target genes in cranial region resistant to excess </a:t>
            </a:r>
            <a:r>
              <a:rPr lang="en-US" i="1" dirty="0" smtClean="0">
                <a:latin typeface="Cambria Math" pitchFamily="18" charset="0"/>
                <a:ea typeface="Cambria Math" pitchFamily="18" charset="0"/>
              </a:rPr>
              <a:t>Grhl2</a:t>
            </a:r>
            <a:r>
              <a:rPr lang="en-US" dirty="0" smtClean="0">
                <a:latin typeface="Cambria Math" pitchFamily="18" charset="0"/>
                <a:ea typeface="Cambria Math" pitchFamily="18" charset="0"/>
              </a:rPr>
              <a:t>?</a:t>
            </a:r>
          </a:p>
          <a:p>
            <a:pPr>
              <a:buSzPct val="70000"/>
              <a:buFont typeface="Wingdings" pitchFamily="2" charset="2"/>
              <a:buChar char="§"/>
            </a:pPr>
            <a:r>
              <a:rPr lang="en-US" dirty="0" smtClean="0">
                <a:latin typeface="Cambria Math" pitchFamily="18" charset="0"/>
                <a:ea typeface="Cambria Math" pitchFamily="18" charset="0"/>
              </a:rPr>
              <a:t>Human </a:t>
            </a:r>
            <a:r>
              <a:rPr lang="en-US" dirty="0" smtClean="0">
                <a:latin typeface="Cambria Math" pitchFamily="18" charset="0"/>
                <a:ea typeface="Cambria Math" pitchFamily="18" charset="0"/>
              </a:rPr>
              <a:t>treatment</a:t>
            </a:r>
          </a:p>
          <a:p>
            <a:pPr>
              <a:buSzPct val="70000"/>
              <a:buFont typeface="Wingdings" pitchFamily="2" charset="2"/>
              <a:buChar char="§"/>
            </a:pPr>
            <a:endParaRPr lang="en-US"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3837455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3200" dirty="0" smtClean="0">
                <a:ln w="13335" cmpd="sng">
                  <a:solidFill>
                    <a:schemeClr val="accent1">
                      <a:lumMod val="60000"/>
                      <a:lumOff val="40000"/>
                    </a:schemeClr>
                  </a:solidFill>
                  <a:prstDash val="solid"/>
                </a:ln>
              </a:rPr>
              <a:t>Critique</a:t>
            </a:r>
            <a:endParaRPr lang="en-US" sz="32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685800"/>
            <a:ext cx="8305800" cy="55200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mutation</a:t>
            </a:r>
          </a:p>
          <a:p>
            <a:pPr>
              <a:buSzPct val="70000"/>
              <a:buFont typeface="Wingdings" pitchFamily="2" charset="2"/>
              <a:buChar char="§"/>
            </a:pPr>
            <a:r>
              <a:rPr lang="en-US" dirty="0" smtClean="0">
                <a:latin typeface="Cambria Math" pitchFamily="18" charset="0"/>
                <a:ea typeface="Cambria Math" pitchFamily="18" charset="0"/>
              </a:rPr>
              <a:t>Critical region sequencing</a:t>
            </a:r>
          </a:p>
          <a:p>
            <a:pPr>
              <a:buSzPct val="70000"/>
              <a:buFont typeface="Wingdings" pitchFamily="2" charset="2"/>
              <a:buChar char="§"/>
            </a:pPr>
            <a:r>
              <a:rPr lang="en-US" dirty="0" smtClean="0">
                <a:latin typeface="Cambria Math" pitchFamily="18" charset="0"/>
                <a:ea typeface="Cambria Math" pitchFamily="18" charset="0"/>
              </a:rPr>
              <a:t>Discussion</a:t>
            </a:r>
          </a:p>
          <a:p>
            <a:pPr>
              <a:buSzPct val="70000"/>
              <a:buFont typeface="Wingdings" pitchFamily="2" charset="2"/>
              <a:buChar char="§"/>
            </a:pPr>
            <a:r>
              <a:rPr lang="en-US" dirty="0" smtClean="0">
                <a:latin typeface="Cambria Math" pitchFamily="18" charset="0"/>
                <a:ea typeface="Cambria Math" pitchFamily="18" charset="0"/>
              </a:rPr>
              <a:t>More Questions than answers</a:t>
            </a:r>
          </a:p>
          <a:p>
            <a:pPr>
              <a:buSzPct val="70000"/>
              <a:buFont typeface="Wingdings" pitchFamily="2" charset="2"/>
              <a:buChar char="§"/>
            </a:pPr>
            <a:endParaRPr lang="en-US"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873322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91" y="152400"/>
            <a:ext cx="8229600" cy="655638"/>
          </a:xfrm>
        </p:spPr>
        <p:txBody>
          <a:bodyPr>
            <a:normAutofit/>
          </a:bodyPr>
          <a:lstStyle/>
          <a:p>
            <a:r>
              <a:rPr lang="en-US" sz="3200" dirty="0" smtClean="0">
                <a:ln w="13335" cmpd="sng">
                  <a:solidFill>
                    <a:schemeClr val="accent1">
                      <a:lumMod val="60000"/>
                      <a:lumOff val="40000"/>
                    </a:schemeClr>
                  </a:solidFill>
                  <a:prstDash val="solid"/>
                </a:ln>
              </a:rPr>
              <a:t>Objectives</a:t>
            </a:r>
            <a:endParaRPr lang="en-US" sz="32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1676400"/>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endParaRPr lang="en-US" sz="2800" dirty="0" smtClean="0">
              <a:latin typeface="Cambria Math" pitchFamily="18" charset="0"/>
              <a:ea typeface="Cambria Math" pitchFamily="18" charset="0"/>
            </a:endParaRPr>
          </a:p>
          <a:p>
            <a:pPr>
              <a:buSzPct val="70000"/>
              <a:buFont typeface="Wingdings" pitchFamily="2" charset="2"/>
              <a:buChar char="§"/>
            </a:pPr>
            <a:endParaRPr lang="en-US" sz="2800" dirty="0">
              <a:latin typeface="Cambria Math" pitchFamily="18" charset="0"/>
              <a:ea typeface="Cambria Math" pitchFamily="18" charset="0"/>
            </a:endParaRPr>
          </a:p>
        </p:txBody>
      </p:sp>
      <p:sp>
        <p:nvSpPr>
          <p:cNvPr id="5" name="Text Placeholder 2"/>
          <p:cNvSpPr txBox="1">
            <a:spLocks/>
          </p:cNvSpPr>
          <p:nvPr/>
        </p:nvSpPr>
        <p:spPr>
          <a:xfrm>
            <a:off x="587991" y="990600"/>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SzPct val="70000"/>
              <a:buNone/>
            </a:pPr>
            <a:r>
              <a:rPr lang="en-US" sz="2800" dirty="0" smtClean="0">
                <a:latin typeface="Cambria Math" pitchFamily="18" charset="0"/>
                <a:ea typeface="Cambria Math" pitchFamily="18" charset="0"/>
              </a:rPr>
              <a:t>Identify candidate gene for </a:t>
            </a:r>
            <a:r>
              <a:rPr lang="en-US" sz="2800" i="1" dirty="0" smtClean="0">
                <a:latin typeface="Cambria Math" pitchFamily="18" charset="0"/>
                <a:ea typeface="Cambria Math" pitchFamily="18" charset="0"/>
              </a:rPr>
              <a:t>Axial defects </a:t>
            </a:r>
            <a:r>
              <a:rPr lang="en-US" sz="2800" dirty="0" smtClean="0">
                <a:latin typeface="Cambria Math" pitchFamily="18" charset="0"/>
                <a:ea typeface="Cambria Math" pitchFamily="18" charset="0"/>
              </a:rPr>
              <a:t>mutant phenotype</a:t>
            </a:r>
          </a:p>
          <a:p>
            <a:pPr>
              <a:buSzPct val="70000"/>
              <a:buFont typeface="Wingdings" pitchFamily="2" charset="2"/>
              <a:buChar char="§"/>
            </a:pPr>
            <a:endParaRPr lang="en-US" sz="2800" dirty="0">
              <a:latin typeface="Cambria Math" pitchFamily="18" charset="0"/>
              <a:ea typeface="Cambria Math" pitchFamily="18" charset="0"/>
            </a:endParaRPr>
          </a:p>
        </p:txBody>
      </p:sp>
    </p:spTree>
    <p:extLst>
      <p:ext uri="{BB962C8B-B14F-4D97-AF65-F5344CB8AC3E}">
        <p14:creationId xmlns:p14="http://schemas.microsoft.com/office/powerpoint/2010/main" val="1538050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579438"/>
          </a:xfrm>
        </p:spPr>
        <p:txBody>
          <a:bodyPr>
            <a:normAutofit/>
          </a:bodyPr>
          <a:lstStyle/>
          <a:p>
            <a:r>
              <a:rPr lang="en-US" sz="3200" dirty="0" smtClean="0">
                <a:ln w="13335" cmpd="sng">
                  <a:solidFill>
                    <a:schemeClr val="accent1">
                      <a:lumMod val="60000"/>
                      <a:lumOff val="40000"/>
                    </a:schemeClr>
                  </a:solidFill>
                  <a:prstDash val="solid"/>
                </a:ln>
              </a:rPr>
              <a:t>Questions?</a:t>
            </a:r>
            <a:endParaRPr lang="en-US" sz="3200" dirty="0">
              <a:ln w="13335" cmpd="sng">
                <a:solidFill>
                  <a:schemeClr val="accent1">
                    <a:lumMod val="60000"/>
                    <a:lumOff val="40000"/>
                  </a:schemeClr>
                </a:solidFill>
                <a:prstDash val="solid"/>
              </a:ln>
            </a:endParaRPr>
          </a:p>
        </p:txBody>
      </p:sp>
    </p:spTree>
    <p:extLst>
      <p:ext uri="{BB962C8B-B14F-4D97-AF65-F5344CB8AC3E}">
        <p14:creationId xmlns:p14="http://schemas.microsoft.com/office/powerpoint/2010/main" val="116198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79438"/>
          </a:xfrm>
        </p:spPr>
        <p:txBody>
          <a:bodyPr>
            <a:normAutofit/>
          </a:bodyPr>
          <a:lstStyle/>
          <a:p>
            <a:r>
              <a:rPr lang="en-US" sz="2800" dirty="0" smtClean="0">
                <a:ln w="13335" cmpd="sng">
                  <a:solidFill>
                    <a:schemeClr val="accent1">
                      <a:lumMod val="60000"/>
                      <a:lumOff val="40000"/>
                    </a:schemeClr>
                  </a:solidFill>
                  <a:prstDash val="solid"/>
                </a:ln>
              </a:rPr>
              <a:t>Experimental Approach and Results</a:t>
            </a:r>
            <a:endParaRPr lang="en-US" sz="2800" dirty="0">
              <a:ln w="13335" cmpd="sng">
                <a:solidFill>
                  <a:schemeClr val="accent1">
                    <a:lumMod val="60000"/>
                    <a:lumOff val="40000"/>
                  </a:schemeClr>
                </a:solidFill>
                <a:prstDash val="solid"/>
              </a:ln>
            </a:endParaRPr>
          </a:p>
        </p:txBody>
      </p:sp>
      <p:sp>
        <p:nvSpPr>
          <p:cNvPr id="3" name="Text Placeholder 2"/>
          <p:cNvSpPr txBox="1">
            <a:spLocks/>
          </p:cNvSpPr>
          <p:nvPr/>
        </p:nvSpPr>
        <p:spPr>
          <a:xfrm>
            <a:off x="435591" y="838200"/>
            <a:ext cx="8305800" cy="414649"/>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buSzPct val="70000"/>
              <a:buFont typeface="Wingdings" pitchFamily="2" charset="2"/>
              <a:buChar char="§"/>
            </a:pPr>
            <a:r>
              <a:rPr lang="en-US" dirty="0" smtClean="0">
                <a:latin typeface="Cambria Math" pitchFamily="18" charset="0"/>
                <a:ea typeface="Cambria Math" pitchFamily="18" charset="0"/>
              </a:rPr>
              <a:t>Phenotype embryos from </a:t>
            </a:r>
            <a:r>
              <a:rPr lang="en-US" i="1" dirty="0" err="1" smtClean="0">
                <a:latin typeface="Cambria Math" pitchFamily="18" charset="0"/>
                <a:ea typeface="Cambria Math" pitchFamily="18" charset="0"/>
              </a:rPr>
              <a:t>Axd</a:t>
            </a:r>
            <a:r>
              <a:rPr lang="en-US" dirty="0" smtClean="0">
                <a:latin typeface="Cambria Math" pitchFamily="18" charset="0"/>
                <a:ea typeface="Cambria Math" pitchFamily="18" charset="0"/>
              </a:rPr>
              <a:t>/+ intercrosses</a:t>
            </a:r>
          </a:p>
          <a:p>
            <a:pPr>
              <a:buSzPct val="70000"/>
              <a:buFont typeface="Wingdings" pitchFamily="2" charset="2"/>
              <a:buChar char="§"/>
            </a:pPr>
            <a:r>
              <a:rPr lang="en-US" dirty="0" smtClean="0">
                <a:latin typeface="Cambria Math" pitchFamily="18" charset="0"/>
                <a:ea typeface="Cambria Math" pitchFamily="18" charset="0"/>
              </a:rPr>
              <a:t>Map </a:t>
            </a:r>
            <a:r>
              <a:rPr lang="en-US" i="1" dirty="0" err="1" smtClean="0">
                <a:latin typeface="Cambria Math" pitchFamily="18" charset="0"/>
                <a:ea typeface="Cambria Math" pitchFamily="18" charset="0"/>
              </a:rPr>
              <a:t>Axd</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mutation</a:t>
            </a:r>
          </a:p>
          <a:p>
            <a:pPr>
              <a:buSzPct val="70000"/>
              <a:buFont typeface="Wingdings" pitchFamily="2" charset="2"/>
              <a:buChar char="§"/>
            </a:pPr>
            <a:r>
              <a:rPr lang="en-US" dirty="0" smtClean="0">
                <a:latin typeface="Cambria Math" pitchFamily="18" charset="0"/>
                <a:ea typeface="Cambria Math" pitchFamily="18" charset="0"/>
              </a:rPr>
              <a:t>Sequence critical region</a:t>
            </a:r>
          </a:p>
          <a:p>
            <a:pPr>
              <a:buSzPct val="70000"/>
              <a:buFont typeface="Wingdings" pitchFamily="2" charset="2"/>
              <a:buChar char="§"/>
            </a:pPr>
            <a:r>
              <a:rPr lang="en-US" dirty="0" smtClean="0">
                <a:latin typeface="Cambria Math" pitchFamily="18" charset="0"/>
                <a:ea typeface="Cambria Math" pitchFamily="18" charset="0"/>
              </a:rPr>
              <a:t>Measure expression levels of genes in critical region</a:t>
            </a:r>
          </a:p>
          <a:p>
            <a:pPr>
              <a:buSzPct val="70000"/>
              <a:buFont typeface="Wingdings" pitchFamily="2" charset="2"/>
              <a:buChar char="§"/>
            </a:pPr>
            <a:r>
              <a:rPr lang="en-US" dirty="0" smtClean="0">
                <a:latin typeface="Cambria Math" pitchFamily="18" charset="0"/>
                <a:ea typeface="Cambria Math" pitchFamily="18" charset="0"/>
              </a:rPr>
              <a:t>Whole mount </a:t>
            </a:r>
            <a:r>
              <a:rPr lang="en-US" i="1" dirty="0" smtClean="0">
                <a:latin typeface="Cambria Math" pitchFamily="18" charset="0"/>
                <a:ea typeface="Cambria Math" pitchFamily="18" charset="0"/>
              </a:rPr>
              <a:t>in situ</a:t>
            </a:r>
            <a:r>
              <a:rPr lang="en-US" dirty="0" smtClean="0">
                <a:latin typeface="Cambria Math" pitchFamily="18" charset="0"/>
                <a:ea typeface="Cambria Math" pitchFamily="18" charset="0"/>
              </a:rPr>
              <a:t> hybridization for </a:t>
            </a:r>
            <a:r>
              <a:rPr lang="en-US" i="1" dirty="0" smtClean="0">
                <a:latin typeface="Cambria Math" pitchFamily="18" charset="0"/>
                <a:ea typeface="Cambria Math" pitchFamily="18" charset="0"/>
              </a:rPr>
              <a:t>Grhl2</a:t>
            </a:r>
            <a:endParaRPr lang="en-US" dirty="0" smtClean="0">
              <a:latin typeface="Cambria Math" pitchFamily="18" charset="0"/>
              <a:ea typeface="Cambria Math" pitchFamily="18" charset="0"/>
            </a:endParaRPr>
          </a:p>
          <a:p>
            <a:pPr>
              <a:buSzPct val="70000"/>
              <a:buFont typeface="Wingdings" pitchFamily="2" charset="2"/>
              <a:buChar char="§"/>
            </a:pPr>
            <a:r>
              <a:rPr lang="en-US" dirty="0" smtClean="0">
                <a:latin typeface="Cambria Math" pitchFamily="18" charset="0"/>
                <a:ea typeface="Cambria Math" pitchFamily="18" charset="0"/>
              </a:rPr>
              <a:t>Sequence homology and phenotype comparison to </a:t>
            </a:r>
            <a:r>
              <a:rPr lang="en-US" i="1" dirty="0" smtClean="0">
                <a:latin typeface="Cambria Math" pitchFamily="18" charset="0"/>
                <a:ea typeface="Cambria Math" pitchFamily="18" charset="0"/>
              </a:rPr>
              <a:t>Grhl3</a:t>
            </a:r>
          </a:p>
          <a:p>
            <a:pPr>
              <a:buSzPct val="70000"/>
              <a:buFont typeface="Wingdings" pitchFamily="2" charset="2"/>
              <a:buChar char="§"/>
            </a:pPr>
            <a:r>
              <a:rPr lang="en-US" dirty="0" smtClean="0">
                <a:latin typeface="Cambria Math" pitchFamily="18" charset="0"/>
                <a:ea typeface="Cambria Math" pitchFamily="18" charset="0"/>
              </a:rPr>
              <a:t>Generate loss of function allele of </a:t>
            </a:r>
            <a:r>
              <a:rPr lang="en-US" i="1" dirty="0" smtClean="0">
                <a:latin typeface="Cambria Math" pitchFamily="18" charset="0"/>
                <a:ea typeface="Cambria Math" pitchFamily="18" charset="0"/>
              </a:rPr>
              <a:t>Grhl2</a:t>
            </a:r>
          </a:p>
          <a:p>
            <a:pPr>
              <a:buSzPct val="70000"/>
              <a:buFont typeface="Wingdings" pitchFamily="2" charset="2"/>
              <a:buChar char="§"/>
            </a:pPr>
            <a:r>
              <a:rPr lang="en-US" dirty="0" smtClean="0">
                <a:latin typeface="Cambria Math" pitchFamily="18" charset="0"/>
                <a:ea typeface="Cambria Math" pitchFamily="18" charset="0"/>
              </a:rPr>
              <a:t>Compound Heterozygotes</a:t>
            </a:r>
          </a:p>
          <a:p>
            <a:pPr>
              <a:buSzPct val="70000"/>
              <a:buFont typeface="Wingdings" pitchFamily="2" charset="2"/>
              <a:buChar char="§"/>
            </a:pPr>
            <a:r>
              <a:rPr lang="en-US" dirty="0" smtClean="0">
                <a:latin typeface="Cambria Math" pitchFamily="18" charset="0"/>
                <a:ea typeface="Cambria Math" pitchFamily="18" charset="0"/>
              </a:rPr>
              <a:t>Mitotic Index</a:t>
            </a:r>
          </a:p>
          <a:p>
            <a:pPr>
              <a:buSzPct val="70000"/>
              <a:buFont typeface="Wingdings" pitchFamily="2" charset="2"/>
              <a:buChar char="§"/>
            </a:pPr>
            <a:r>
              <a:rPr lang="en-US" dirty="0" smtClean="0">
                <a:latin typeface="Cambria Math" pitchFamily="18" charset="0"/>
                <a:ea typeface="Cambria Math" pitchFamily="18" charset="0"/>
              </a:rPr>
              <a:t>Genetic interaction</a:t>
            </a:r>
          </a:p>
          <a:p>
            <a:pPr>
              <a:buSzPct val="70000"/>
              <a:buFont typeface="Wingdings" pitchFamily="2" charset="2"/>
              <a:buChar char="§"/>
            </a:pPr>
            <a:endParaRPr lang="en-US" sz="2000" dirty="0" smtClean="0">
              <a:latin typeface="Cambria Math" pitchFamily="18" charset="0"/>
              <a:ea typeface="Cambria Math" pitchFamily="18" charset="0"/>
            </a:endParaRPr>
          </a:p>
          <a:p>
            <a:pPr>
              <a:buSzPct val="70000"/>
              <a:buFont typeface="Wingdings" pitchFamily="2" charset="2"/>
              <a:buChar char="§"/>
            </a:pPr>
            <a:endParaRPr lang="en-US" dirty="0">
              <a:latin typeface="Cambria Math" pitchFamily="18" charset="0"/>
              <a:ea typeface="Cambria Math" pitchFamily="18" charset="0"/>
            </a:endParaRPr>
          </a:p>
        </p:txBody>
      </p:sp>
    </p:spTree>
    <p:extLst>
      <p:ext uri="{BB962C8B-B14F-4D97-AF65-F5344CB8AC3E}">
        <p14:creationId xmlns:p14="http://schemas.microsoft.com/office/powerpoint/2010/main" val="87332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1" end="1"/>
                                            </p:txEl>
                                          </p:spTgt>
                                        </p:tgtEl>
                                        <p:attrNameLst>
                                          <p:attrName>style.color</p:attrName>
                                        </p:attrNameLst>
                                      </p:cBhvr>
                                      <p:by>
                                        <p:hsl h="0" s="-12549" l="-25098"/>
                                      </p:by>
                                    </p:animClr>
                                    <p:animClr clrSpc="hsl" dir="cw">
                                      <p:cBhvr>
                                        <p:cTn id="12" dur="500" fill="hold"/>
                                        <p:tgtEl>
                                          <p:spTgt spid="3">
                                            <p:txEl>
                                              <p:pRg st="1" end="1"/>
                                            </p:txEl>
                                          </p:spTgt>
                                        </p:tgtEl>
                                        <p:attrNameLst>
                                          <p:attrName>fillcolor</p:attrName>
                                        </p:attrNameLst>
                                      </p:cBhvr>
                                      <p:by>
                                        <p:hsl h="0" s="-12549" l="-25098"/>
                                      </p:by>
                                    </p:animClr>
                                    <p:animClr clrSpc="hsl" dir="cw">
                                      <p:cBhvr>
                                        <p:cTn id="13" dur="500" fill="hold"/>
                                        <p:tgtEl>
                                          <p:spTgt spid="3">
                                            <p:txEl>
                                              <p:pRg st="1" end="1"/>
                                            </p:txEl>
                                          </p:spTgt>
                                        </p:tgtEl>
                                        <p:attrNameLst>
                                          <p:attrName>stroke.color</p:attrName>
                                        </p:attrNameLst>
                                      </p:cBhvr>
                                      <p:by>
                                        <p:hsl h="0" s="-12549" l="-25098"/>
                                      </p:by>
                                    </p:animClr>
                                    <p:set>
                                      <p:cBhvr>
                                        <p:cTn id="14" dur="500" fill="hold"/>
                                        <p:tgtEl>
                                          <p:spTgt spid="3">
                                            <p:txEl>
                                              <p:pRg st="1" end="1"/>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3">
                                            <p:txEl>
                                              <p:pRg st="2" end="2"/>
                                            </p:txEl>
                                          </p:spTgt>
                                        </p:tgtEl>
                                        <p:attrNameLst>
                                          <p:attrName>style.color</p:attrName>
                                        </p:attrNameLst>
                                      </p:cBhvr>
                                      <p:by>
                                        <p:hsl h="0" s="-12549" l="-25098"/>
                                      </p:by>
                                    </p:animClr>
                                    <p:animClr clrSpc="hsl" dir="cw">
                                      <p:cBhvr>
                                        <p:cTn id="17" dur="500" fill="hold"/>
                                        <p:tgtEl>
                                          <p:spTgt spid="3">
                                            <p:txEl>
                                              <p:pRg st="2" end="2"/>
                                            </p:txEl>
                                          </p:spTgt>
                                        </p:tgtEl>
                                        <p:attrNameLst>
                                          <p:attrName>fillcolor</p:attrName>
                                        </p:attrNameLst>
                                      </p:cBhvr>
                                      <p:by>
                                        <p:hsl h="0" s="-12549" l="-25098"/>
                                      </p:by>
                                    </p:animClr>
                                    <p:animClr clrSpc="hsl" dir="cw">
                                      <p:cBhvr>
                                        <p:cTn id="18" dur="500" fill="hold"/>
                                        <p:tgtEl>
                                          <p:spTgt spid="3">
                                            <p:txEl>
                                              <p:pRg st="2" end="2"/>
                                            </p:txEl>
                                          </p:spTgt>
                                        </p:tgtEl>
                                        <p:attrNameLst>
                                          <p:attrName>stroke.color</p:attrName>
                                        </p:attrNameLst>
                                      </p:cBhvr>
                                      <p:by>
                                        <p:hsl h="0" s="-12549" l="-25098"/>
                                      </p:by>
                                    </p:animClr>
                                    <p:set>
                                      <p:cBhvr>
                                        <p:cTn id="19" dur="500" fill="hold"/>
                                        <p:tgtEl>
                                          <p:spTgt spid="3">
                                            <p:txEl>
                                              <p:pRg st="2" end="2"/>
                                            </p:txEl>
                                          </p:spTgt>
                                        </p:tgtEl>
                                        <p:attrNameLst>
                                          <p:attrName>fill.type</p:attrName>
                                        </p:attrNameLst>
                                      </p:cBhvr>
                                      <p:to>
                                        <p:strVal val="solid"/>
                                      </p:to>
                                    </p:set>
                                  </p:childTnLst>
                                </p:cTn>
                              </p:par>
                              <p:par>
                                <p:cTn id="20" presetID="24" presetClass="emph" presetSubtype="0" fill="hold" nodeType="withEffect">
                                  <p:stCondLst>
                                    <p:cond delay="0"/>
                                  </p:stCondLst>
                                  <p:childTnLst>
                                    <p:animClr clrSpc="hsl" dir="cw">
                                      <p:cBhvr override="childStyle">
                                        <p:cTn id="21" dur="500" fill="hold"/>
                                        <p:tgtEl>
                                          <p:spTgt spid="3">
                                            <p:txEl>
                                              <p:pRg st="3" end="3"/>
                                            </p:txEl>
                                          </p:spTgt>
                                        </p:tgtEl>
                                        <p:attrNameLst>
                                          <p:attrName>style.color</p:attrName>
                                        </p:attrNameLst>
                                      </p:cBhvr>
                                      <p:by>
                                        <p:hsl h="0" s="-12549" l="-25098"/>
                                      </p:by>
                                    </p:animClr>
                                    <p:animClr clrSpc="hsl" dir="cw">
                                      <p:cBhvr>
                                        <p:cTn id="22" dur="500" fill="hold"/>
                                        <p:tgtEl>
                                          <p:spTgt spid="3">
                                            <p:txEl>
                                              <p:pRg st="3" end="3"/>
                                            </p:txEl>
                                          </p:spTgt>
                                        </p:tgtEl>
                                        <p:attrNameLst>
                                          <p:attrName>fillcolor</p:attrName>
                                        </p:attrNameLst>
                                      </p:cBhvr>
                                      <p:by>
                                        <p:hsl h="0" s="-12549" l="-25098"/>
                                      </p:by>
                                    </p:animClr>
                                    <p:animClr clrSpc="hsl" dir="cw">
                                      <p:cBhvr>
                                        <p:cTn id="23" dur="500" fill="hold"/>
                                        <p:tgtEl>
                                          <p:spTgt spid="3">
                                            <p:txEl>
                                              <p:pRg st="3" end="3"/>
                                            </p:txEl>
                                          </p:spTgt>
                                        </p:tgtEl>
                                        <p:attrNameLst>
                                          <p:attrName>stroke.color</p:attrName>
                                        </p:attrNameLst>
                                      </p:cBhvr>
                                      <p:by>
                                        <p:hsl h="0" s="-12549" l="-25098"/>
                                      </p:by>
                                    </p:animClr>
                                    <p:set>
                                      <p:cBhvr>
                                        <p:cTn id="24" dur="500" fill="hold"/>
                                        <p:tgtEl>
                                          <p:spTgt spid="3">
                                            <p:txEl>
                                              <p:pRg st="3" end="3"/>
                                            </p:txEl>
                                          </p:spTgt>
                                        </p:tgtEl>
                                        <p:attrNameLst>
                                          <p:attrName>fill.type</p:attrName>
                                        </p:attrNameLst>
                                      </p:cBhvr>
                                      <p:to>
                                        <p:strVal val="solid"/>
                                      </p:to>
                                    </p:set>
                                  </p:childTnLst>
                                </p:cTn>
                              </p:par>
                              <p:par>
                                <p:cTn id="25" presetID="24" presetClass="emph" presetSubtype="0" fill="hold" nodeType="withEffect">
                                  <p:stCondLst>
                                    <p:cond delay="0"/>
                                  </p:stCondLst>
                                  <p:childTnLst>
                                    <p:animClr clrSpc="hsl" dir="cw">
                                      <p:cBhvr override="childStyle">
                                        <p:cTn id="26" dur="500" fill="hold"/>
                                        <p:tgtEl>
                                          <p:spTgt spid="3">
                                            <p:txEl>
                                              <p:pRg st="4" end="4"/>
                                            </p:txEl>
                                          </p:spTgt>
                                        </p:tgtEl>
                                        <p:attrNameLst>
                                          <p:attrName>style.color</p:attrName>
                                        </p:attrNameLst>
                                      </p:cBhvr>
                                      <p:by>
                                        <p:hsl h="0" s="-12549" l="-25098"/>
                                      </p:by>
                                    </p:animClr>
                                    <p:animClr clrSpc="hsl" dir="cw">
                                      <p:cBhvr>
                                        <p:cTn id="27" dur="500" fill="hold"/>
                                        <p:tgtEl>
                                          <p:spTgt spid="3">
                                            <p:txEl>
                                              <p:pRg st="4" end="4"/>
                                            </p:txEl>
                                          </p:spTgt>
                                        </p:tgtEl>
                                        <p:attrNameLst>
                                          <p:attrName>fillcolor</p:attrName>
                                        </p:attrNameLst>
                                      </p:cBhvr>
                                      <p:by>
                                        <p:hsl h="0" s="-12549" l="-25098"/>
                                      </p:by>
                                    </p:animClr>
                                    <p:animClr clrSpc="hsl" dir="cw">
                                      <p:cBhvr>
                                        <p:cTn id="28" dur="500" fill="hold"/>
                                        <p:tgtEl>
                                          <p:spTgt spid="3">
                                            <p:txEl>
                                              <p:pRg st="4" end="4"/>
                                            </p:txEl>
                                          </p:spTgt>
                                        </p:tgtEl>
                                        <p:attrNameLst>
                                          <p:attrName>stroke.color</p:attrName>
                                        </p:attrNameLst>
                                      </p:cBhvr>
                                      <p:by>
                                        <p:hsl h="0" s="-12549" l="-25098"/>
                                      </p:by>
                                    </p:animClr>
                                    <p:set>
                                      <p:cBhvr>
                                        <p:cTn id="29" dur="500" fill="hold"/>
                                        <p:tgtEl>
                                          <p:spTgt spid="3">
                                            <p:txEl>
                                              <p:pRg st="4" end="4"/>
                                            </p:txEl>
                                          </p:spTgt>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3">
                                            <p:txEl>
                                              <p:pRg st="5" end="5"/>
                                            </p:txEl>
                                          </p:spTgt>
                                        </p:tgtEl>
                                        <p:attrNameLst>
                                          <p:attrName>style.color</p:attrName>
                                        </p:attrNameLst>
                                      </p:cBhvr>
                                      <p:by>
                                        <p:hsl h="0" s="-12549" l="-25098"/>
                                      </p:by>
                                    </p:animClr>
                                    <p:animClr clrSpc="hsl" dir="cw">
                                      <p:cBhvr>
                                        <p:cTn id="32" dur="500" fill="hold"/>
                                        <p:tgtEl>
                                          <p:spTgt spid="3">
                                            <p:txEl>
                                              <p:pRg st="5" end="5"/>
                                            </p:txEl>
                                          </p:spTgt>
                                        </p:tgtEl>
                                        <p:attrNameLst>
                                          <p:attrName>fillcolor</p:attrName>
                                        </p:attrNameLst>
                                      </p:cBhvr>
                                      <p:by>
                                        <p:hsl h="0" s="-12549" l="-25098"/>
                                      </p:by>
                                    </p:animClr>
                                    <p:animClr clrSpc="hsl" dir="cw">
                                      <p:cBhvr>
                                        <p:cTn id="33" dur="500" fill="hold"/>
                                        <p:tgtEl>
                                          <p:spTgt spid="3">
                                            <p:txEl>
                                              <p:pRg st="5" end="5"/>
                                            </p:txEl>
                                          </p:spTgt>
                                        </p:tgtEl>
                                        <p:attrNameLst>
                                          <p:attrName>stroke.color</p:attrName>
                                        </p:attrNameLst>
                                      </p:cBhvr>
                                      <p:by>
                                        <p:hsl h="0" s="-12549" l="-25098"/>
                                      </p:by>
                                    </p:animClr>
                                    <p:set>
                                      <p:cBhvr>
                                        <p:cTn id="34" dur="500" fill="hold"/>
                                        <p:tgtEl>
                                          <p:spTgt spid="3">
                                            <p:txEl>
                                              <p:pRg st="5" end="5"/>
                                            </p:txEl>
                                          </p:spTgt>
                                        </p:tgtEl>
                                        <p:attrNameLst>
                                          <p:attrName>fill.type</p:attrName>
                                        </p:attrNameLst>
                                      </p:cBhvr>
                                      <p:to>
                                        <p:strVal val="solid"/>
                                      </p:to>
                                    </p:set>
                                  </p:childTnLst>
                                </p:cTn>
                              </p:par>
                              <p:par>
                                <p:cTn id="35" presetID="24" presetClass="emph" presetSubtype="0" fill="hold" nodeType="withEffect">
                                  <p:stCondLst>
                                    <p:cond delay="0"/>
                                  </p:stCondLst>
                                  <p:childTnLst>
                                    <p:animClr clrSpc="hsl" dir="cw">
                                      <p:cBhvr override="childStyle">
                                        <p:cTn id="36" dur="500" fill="hold"/>
                                        <p:tgtEl>
                                          <p:spTgt spid="3">
                                            <p:txEl>
                                              <p:pRg st="6" end="6"/>
                                            </p:txEl>
                                          </p:spTgt>
                                        </p:tgtEl>
                                        <p:attrNameLst>
                                          <p:attrName>style.color</p:attrName>
                                        </p:attrNameLst>
                                      </p:cBhvr>
                                      <p:by>
                                        <p:hsl h="0" s="-12549" l="-25098"/>
                                      </p:by>
                                    </p:animClr>
                                    <p:animClr clrSpc="hsl" dir="cw">
                                      <p:cBhvr>
                                        <p:cTn id="37" dur="500" fill="hold"/>
                                        <p:tgtEl>
                                          <p:spTgt spid="3">
                                            <p:txEl>
                                              <p:pRg st="6" end="6"/>
                                            </p:txEl>
                                          </p:spTgt>
                                        </p:tgtEl>
                                        <p:attrNameLst>
                                          <p:attrName>fillcolor</p:attrName>
                                        </p:attrNameLst>
                                      </p:cBhvr>
                                      <p:by>
                                        <p:hsl h="0" s="-12549" l="-25098"/>
                                      </p:by>
                                    </p:animClr>
                                    <p:animClr clrSpc="hsl" dir="cw">
                                      <p:cBhvr>
                                        <p:cTn id="38" dur="500" fill="hold"/>
                                        <p:tgtEl>
                                          <p:spTgt spid="3">
                                            <p:txEl>
                                              <p:pRg st="6" end="6"/>
                                            </p:txEl>
                                          </p:spTgt>
                                        </p:tgtEl>
                                        <p:attrNameLst>
                                          <p:attrName>stroke.color</p:attrName>
                                        </p:attrNameLst>
                                      </p:cBhvr>
                                      <p:by>
                                        <p:hsl h="0" s="-12549" l="-25098"/>
                                      </p:by>
                                    </p:animClr>
                                    <p:set>
                                      <p:cBhvr>
                                        <p:cTn id="39" dur="500" fill="hold"/>
                                        <p:tgtEl>
                                          <p:spTgt spid="3">
                                            <p:txEl>
                                              <p:pRg st="6" end="6"/>
                                            </p:txEl>
                                          </p:spTgt>
                                        </p:tgtEl>
                                        <p:attrNameLst>
                                          <p:attrName>fill.type</p:attrName>
                                        </p:attrNameLst>
                                      </p:cBhvr>
                                      <p:to>
                                        <p:strVal val="solid"/>
                                      </p:to>
                                    </p:set>
                                  </p:childTnLst>
                                </p:cTn>
                              </p:par>
                              <p:par>
                                <p:cTn id="40" presetID="24" presetClass="emph" presetSubtype="0" fill="hold" nodeType="withEffect">
                                  <p:stCondLst>
                                    <p:cond delay="0"/>
                                  </p:stCondLst>
                                  <p:childTnLst>
                                    <p:animClr clrSpc="hsl" dir="cw">
                                      <p:cBhvr override="childStyle">
                                        <p:cTn id="41" dur="500" fill="hold"/>
                                        <p:tgtEl>
                                          <p:spTgt spid="3">
                                            <p:txEl>
                                              <p:pRg st="7" end="7"/>
                                            </p:txEl>
                                          </p:spTgt>
                                        </p:tgtEl>
                                        <p:attrNameLst>
                                          <p:attrName>style.color</p:attrName>
                                        </p:attrNameLst>
                                      </p:cBhvr>
                                      <p:by>
                                        <p:hsl h="0" s="-12549" l="-25098"/>
                                      </p:by>
                                    </p:animClr>
                                    <p:animClr clrSpc="hsl" dir="cw">
                                      <p:cBhvr>
                                        <p:cTn id="42" dur="500" fill="hold"/>
                                        <p:tgtEl>
                                          <p:spTgt spid="3">
                                            <p:txEl>
                                              <p:pRg st="7" end="7"/>
                                            </p:txEl>
                                          </p:spTgt>
                                        </p:tgtEl>
                                        <p:attrNameLst>
                                          <p:attrName>fillcolor</p:attrName>
                                        </p:attrNameLst>
                                      </p:cBhvr>
                                      <p:by>
                                        <p:hsl h="0" s="-12549" l="-25098"/>
                                      </p:by>
                                    </p:animClr>
                                    <p:animClr clrSpc="hsl" dir="cw">
                                      <p:cBhvr>
                                        <p:cTn id="43" dur="500" fill="hold"/>
                                        <p:tgtEl>
                                          <p:spTgt spid="3">
                                            <p:txEl>
                                              <p:pRg st="7" end="7"/>
                                            </p:txEl>
                                          </p:spTgt>
                                        </p:tgtEl>
                                        <p:attrNameLst>
                                          <p:attrName>stroke.color</p:attrName>
                                        </p:attrNameLst>
                                      </p:cBhvr>
                                      <p:by>
                                        <p:hsl h="0" s="-12549" l="-25098"/>
                                      </p:by>
                                    </p:animClr>
                                    <p:set>
                                      <p:cBhvr>
                                        <p:cTn id="44" dur="500" fill="hold"/>
                                        <p:tgtEl>
                                          <p:spTgt spid="3">
                                            <p:txEl>
                                              <p:pRg st="7" end="7"/>
                                            </p:txEl>
                                          </p:spTgt>
                                        </p:tgtEl>
                                        <p:attrNameLst>
                                          <p:attrName>fill.type</p:attrName>
                                        </p:attrNameLst>
                                      </p:cBhvr>
                                      <p:to>
                                        <p:strVal val="solid"/>
                                      </p:to>
                                    </p:set>
                                  </p:childTnLst>
                                </p:cTn>
                              </p:par>
                              <p:par>
                                <p:cTn id="45" presetID="24" presetClass="emph" presetSubtype="0" fill="hold" nodeType="withEffect">
                                  <p:stCondLst>
                                    <p:cond delay="0"/>
                                  </p:stCondLst>
                                  <p:childTnLst>
                                    <p:animClr clrSpc="hsl" dir="cw">
                                      <p:cBhvr override="childStyle">
                                        <p:cTn id="46" dur="500" fill="hold"/>
                                        <p:tgtEl>
                                          <p:spTgt spid="3">
                                            <p:txEl>
                                              <p:pRg st="8" end="8"/>
                                            </p:txEl>
                                          </p:spTgt>
                                        </p:tgtEl>
                                        <p:attrNameLst>
                                          <p:attrName>style.color</p:attrName>
                                        </p:attrNameLst>
                                      </p:cBhvr>
                                      <p:by>
                                        <p:hsl h="0" s="-12549" l="-25098"/>
                                      </p:by>
                                    </p:animClr>
                                    <p:animClr clrSpc="hsl" dir="cw">
                                      <p:cBhvr>
                                        <p:cTn id="47" dur="500" fill="hold"/>
                                        <p:tgtEl>
                                          <p:spTgt spid="3">
                                            <p:txEl>
                                              <p:pRg st="8" end="8"/>
                                            </p:txEl>
                                          </p:spTgt>
                                        </p:tgtEl>
                                        <p:attrNameLst>
                                          <p:attrName>fillcolor</p:attrName>
                                        </p:attrNameLst>
                                      </p:cBhvr>
                                      <p:by>
                                        <p:hsl h="0" s="-12549" l="-25098"/>
                                      </p:by>
                                    </p:animClr>
                                    <p:animClr clrSpc="hsl" dir="cw">
                                      <p:cBhvr>
                                        <p:cTn id="48" dur="500" fill="hold"/>
                                        <p:tgtEl>
                                          <p:spTgt spid="3">
                                            <p:txEl>
                                              <p:pRg st="8" end="8"/>
                                            </p:txEl>
                                          </p:spTgt>
                                        </p:tgtEl>
                                        <p:attrNameLst>
                                          <p:attrName>stroke.color</p:attrName>
                                        </p:attrNameLst>
                                      </p:cBhvr>
                                      <p:by>
                                        <p:hsl h="0" s="-12549" l="-25098"/>
                                      </p:by>
                                    </p:animClr>
                                    <p:set>
                                      <p:cBhvr>
                                        <p:cTn id="49" dur="500" fill="hold"/>
                                        <p:tgtEl>
                                          <p:spTgt spid="3">
                                            <p:txEl>
                                              <p:pRg st="8" end="8"/>
                                            </p:txEl>
                                          </p:spTgt>
                                        </p:tgtEl>
                                        <p:attrNameLst>
                                          <p:attrName>fill.type</p:attrName>
                                        </p:attrNameLst>
                                      </p:cBhvr>
                                      <p:to>
                                        <p:strVal val="solid"/>
                                      </p:to>
                                    </p:set>
                                  </p:childTnLst>
                                </p:cTn>
                              </p:par>
                              <p:par>
                                <p:cTn id="50" presetID="24" presetClass="emph" presetSubtype="0" fill="hold" nodeType="withEffect">
                                  <p:stCondLst>
                                    <p:cond delay="0"/>
                                  </p:stCondLst>
                                  <p:childTnLst>
                                    <p:animClr clrSpc="hsl" dir="cw">
                                      <p:cBhvr override="childStyle">
                                        <p:cTn id="51" dur="500" fill="hold"/>
                                        <p:tgtEl>
                                          <p:spTgt spid="3">
                                            <p:txEl>
                                              <p:pRg st="9" end="9"/>
                                            </p:txEl>
                                          </p:spTgt>
                                        </p:tgtEl>
                                        <p:attrNameLst>
                                          <p:attrName>style.color</p:attrName>
                                        </p:attrNameLst>
                                      </p:cBhvr>
                                      <p:by>
                                        <p:hsl h="0" s="-12549" l="-25098"/>
                                      </p:by>
                                    </p:animClr>
                                    <p:animClr clrSpc="hsl" dir="cw">
                                      <p:cBhvr>
                                        <p:cTn id="52" dur="500" fill="hold"/>
                                        <p:tgtEl>
                                          <p:spTgt spid="3">
                                            <p:txEl>
                                              <p:pRg st="9" end="9"/>
                                            </p:txEl>
                                          </p:spTgt>
                                        </p:tgtEl>
                                        <p:attrNameLst>
                                          <p:attrName>fillcolor</p:attrName>
                                        </p:attrNameLst>
                                      </p:cBhvr>
                                      <p:by>
                                        <p:hsl h="0" s="-12549" l="-25098"/>
                                      </p:by>
                                    </p:animClr>
                                    <p:animClr clrSpc="hsl" dir="cw">
                                      <p:cBhvr>
                                        <p:cTn id="53" dur="500" fill="hold"/>
                                        <p:tgtEl>
                                          <p:spTgt spid="3">
                                            <p:txEl>
                                              <p:pRg st="9" end="9"/>
                                            </p:txEl>
                                          </p:spTgt>
                                        </p:tgtEl>
                                        <p:attrNameLst>
                                          <p:attrName>stroke.color</p:attrName>
                                        </p:attrNameLst>
                                      </p:cBhvr>
                                      <p:by>
                                        <p:hsl h="0" s="-12549" l="-25098"/>
                                      </p:by>
                                    </p:animClr>
                                    <p:set>
                                      <p:cBhvr>
                                        <p:cTn id="54" dur="500" fill="hold"/>
                                        <p:tgtEl>
                                          <p:spTgt spid="3">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mg.oxfordjournals.org/content/20/8/1536/F1.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b="70569"/>
          <a:stretch/>
        </p:blipFill>
        <p:spPr bwMode="auto">
          <a:xfrm>
            <a:off x="762000" y="762000"/>
            <a:ext cx="7581900" cy="504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318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hmg.oxfordjournals.org/content/20/8/1536/F1.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29623" b="29640"/>
          <a:stretch/>
        </p:blipFill>
        <p:spPr bwMode="auto">
          <a:xfrm>
            <a:off x="990600" y="228600"/>
            <a:ext cx="7005145" cy="645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9042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mg.oxfordjournals.org/content/20/8/1536/F1.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70573" r="50000"/>
          <a:stretch/>
        </p:blipFill>
        <p:spPr bwMode="auto">
          <a:xfrm>
            <a:off x="2590800" y="685800"/>
            <a:ext cx="4077757" cy="542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98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untka02\Downloads\ddr031supp_Fig1.tif"/>
          <p:cNvPicPr>
            <a:picLocks noChangeAspect="1" noChangeArrowheads="1"/>
          </p:cNvPicPr>
          <p:nvPr/>
        </p:nvPicPr>
        <p:blipFill rotWithShape="1">
          <a:blip r:embed="rId3">
            <a:extLst>
              <a:ext uri="{28A0092B-C50C-407E-A947-70E740481C1C}">
                <a14:useLocalDpi xmlns:a14="http://schemas.microsoft.com/office/drawing/2010/main" val="0"/>
              </a:ext>
            </a:extLst>
          </a:blip>
          <a:srcRect l="2165" t="6123" b="40253"/>
          <a:stretch/>
        </p:blipFill>
        <p:spPr bwMode="auto">
          <a:xfrm>
            <a:off x="1219200" y="609600"/>
            <a:ext cx="6900041" cy="554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357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Custom 1">
      <a:majorFont>
        <a:latin typeface="Cambria Math"/>
        <a:ea typeface=""/>
        <a:cs typeface=""/>
      </a:majorFont>
      <a:minorFont>
        <a:latin typeface="Cambria Math"/>
        <a:ea typeface=""/>
        <a:cs typeface=""/>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4243</TotalTime>
  <Words>1330</Words>
  <Application>Microsoft Office PowerPoint</Application>
  <PresentationFormat>On-screen Show (4:3)</PresentationFormat>
  <Paragraphs>201</Paragraphs>
  <Slides>40</Slides>
  <Notes>20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Thatch</vt:lpstr>
      <vt:lpstr>Over-expression of Grhl2 causes spina bifida in the Axial defects mutant mouse</vt:lpstr>
      <vt:lpstr>Outline</vt:lpstr>
      <vt:lpstr>Introduction</vt:lpstr>
      <vt:lpstr>Objectives</vt:lpstr>
      <vt:lpstr>Experimental Approach and Results</vt:lpstr>
      <vt:lpstr>PowerPoint Presentation</vt:lpstr>
      <vt:lpstr>PowerPoint Presentation</vt:lpstr>
      <vt:lpstr>PowerPoint Presentation</vt:lpstr>
      <vt:lpstr>PowerPoint Presentation</vt:lpstr>
      <vt:lpstr>PowerPoint Presentation</vt:lpstr>
      <vt:lpstr>PowerPoint Presentation</vt:lpstr>
      <vt:lpstr>Experimental Approach and Results</vt:lpstr>
      <vt:lpstr>PowerPoint Presentation</vt:lpstr>
      <vt:lpstr>Experimental Approach and Results</vt:lpstr>
      <vt:lpstr>PowerPoint Presentation</vt:lpstr>
      <vt:lpstr>Experimental Approach and Results</vt:lpstr>
      <vt:lpstr>PowerPoint Presentation</vt:lpstr>
      <vt:lpstr>PowerPoint Presentation</vt:lpstr>
      <vt:lpstr>PowerPoint Presentation</vt:lpstr>
      <vt:lpstr>Experimental Approach and Results</vt:lpstr>
      <vt:lpstr>PowerPoint Presentation</vt:lpstr>
      <vt:lpstr>Experimental Approach and Results</vt:lpstr>
      <vt:lpstr>Experimental Approach and Results</vt:lpstr>
      <vt:lpstr>Experimental Approach and Results</vt:lpstr>
      <vt:lpstr>PowerPoint Presentation</vt:lpstr>
      <vt:lpstr>PowerPoint Presentation</vt:lpstr>
      <vt:lpstr>PowerPoint Presentation</vt:lpstr>
      <vt:lpstr>Experimental Approach and Results</vt:lpstr>
      <vt:lpstr>PowerPoint Presentation</vt:lpstr>
      <vt:lpstr>PowerPoint Presentation</vt:lpstr>
      <vt:lpstr>Experimental Approach and Results</vt:lpstr>
      <vt:lpstr>Experimental Approach and Results</vt:lpstr>
      <vt:lpstr>PowerPoint Presentation</vt:lpstr>
      <vt:lpstr>PowerPoint Presentation</vt:lpstr>
      <vt:lpstr>Experimental Approach and Results</vt:lpstr>
      <vt:lpstr>Experimental Approach and Results</vt:lpstr>
      <vt:lpstr>Conclusion</vt:lpstr>
      <vt:lpstr>Future Work</vt:lpstr>
      <vt:lpstr>Critique</vt:lpstr>
      <vt:lpstr>Questions?</vt:lpstr>
    </vt:vector>
  </TitlesOfParts>
  <Company>Indiana University-Purdue University Fort Wayne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Hunt</dc:creator>
  <cp:lastModifiedBy>Kevin Hunt</cp:lastModifiedBy>
  <cp:revision>60</cp:revision>
  <cp:lastPrinted>2011-11-06T00:09:13Z</cp:lastPrinted>
  <dcterms:created xsi:type="dcterms:W3CDTF">2011-11-05T20:43:07Z</dcterms:created>
  <dcterms:modified xsi:type="dcterms:W3CDTF">2011-11-21T19:22:52Z</dcterms:modified>
</cp:coreProperties>
</file>